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1" r:id="rId3"/>
    <p:sldId id="262" r:id="rId4"/>
    <p:sldId id="263" r:id="rId5"/>
    <p:sldId id="264" r:id="rId6"/>
    <p:sldId id="273" r:id="rId7"/>
    <p:sldId id="269" r:id="rId8"/>
    <p:sldId id="270" r:id="rId9"/>
    <p:sldId id="266" r:id="rId10"/>
    <p:sldId id="267" r:id="rId11"/>
    <p:sldId id="268" r:id="rId12"/>
    <p:sldId id="271" r:id="rId13"/>
    <p:sldId id="272" r:id="rId14"/>
    <p:sldId id="256" r:id="rId15"/>
    <p:sldId id="257" r:id="rId16"/>
    <p:sldId id="258" r:id="rId17"/>
    <p:sldId id="259" r:id="rId18"/>
    <p:sldId id="265"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1" autoAdjust="0"/>
    <p:restoredTop sz="94660"/>
  </p:normalViewPr>
  <p:slideViewPr>
    <p:cSldViewPr snapToGrid="0">
      <p:cViewPr varScale="1">
        <p:scale>
          <a:sx n="63" d="100"/>
          <a:sy n="63" d="100"/>
        </p:scale>
        <p:origin x="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12/14/2020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12/14/2020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12/14/2020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F0C572-59A4-4B50-A130-24D618CC37DB}"/>
              </a:ext>
            </a:extLst>
          </p:cNvPr>
          <p:cNvSpPr/>
          <p:nvPr/>
        </p:nvSpPr>
        <p:spPr>
          <a:xfrm>
            <a:off x="1746893" y="552616"/>
            <a:ext cx="8698215" cy="1754326"/>
          </a:xfrm>
          <a:prstGeom prst="rect">
            <a:avLst/>
          </a:prstGeom>
          <a:noFill/>
        </p:spPr>
        <p:txBody>
          <a:bodyPr wrap="none" lIns="91440" tIns="45720" rIns="91440" bIns="45720">
            <a:spAutoFit/>
          </a:bodyPr>
          <a:lstStyle/>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MV Boli" panose="02000500030200090000" pitchFamily="2" charset="0"/>
              </a:rPr>
              <a:t>COS’E’ UNA PANDEMIA?</a:t>
            </a:r>
          </a:p>
          <a:p>
            <a:pPr algn="ctr"/>
            <a:endPar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Immagine 5">
            <a:extLst>
              <a:ext uri="{FF2B5EF4-FFF2-40B4-BE49-F238E27FC236}">
                <a16:creationId xmlns:a16="http://schemas.microsoft.com/office/drawing/2014/main" id="{2342971B-4745-476E-B75E-9DA41D8E3578}"/>
              </a:ext>
            </a:extLst>
          </p:cNvPr>
          <p:cNvPicPr>
            <a:picLocks noChangeAspect="1"/>
          </p:cNvPicPr>
          <p:nvPr/>
        </p:nvPicPr>
        <p:blipFill>
          <a:blip r:embed="rId2"/>
          <a:stretch>
            <a:fillRect/>
          </a:stretch>
        </p:blipFill>
        <p:spPr>
          <a:xfrm>
            <a:off x="9197423" y="1429779"/>
            <a:ext cx="2692945" cy="2258460"/>
          </a:xfrm>
          <a:prstGeom prst="ellipse">
            <a:avLst/>
          </a:prstGeom>
          <a:ln>
            <a:noFill/>
          </a:ln>
          <a:effectLst>
            <a:softEdge rad="112500"/>
          </a:effectLst>
        </p:spPr>
      </p:pic>
      <p:sp>
        <p:nvSpPr>
          <p:cNvPr id="8" name="CasellaDiTesto 7">
            <a:extLst>
              <a:ext uri="{FF2B5EF4-FFF2-40B4-BE49-F238E27FC236}">
                <a16:creationId xmlns:a16="http://schemas.microsoft.com/office/drawing/2014/main" id="{D72DCFA7-71F8-4B4D-A04A-952E72C7DB5A}"/>
              </a:ext>
            </a:extLst>
          </p:cNvPr>
          <p:cNvSpPr txBox="1"/>
          <p:nvPr/>
        </p:nvSpPr>
        <p:spPr>
          <a:xfrm>
            <a:off x="304800" y="1696278"/>
            <a:ext cx="7447363" cy="1200329"/>
          </a:xfrm>
          <a:prstGeom prst="rect">
            <a:avLst/>
          </a:prstGeom>
          <a:noFill/>
        </p:spPr>
        <p:txBody>
          <a:bodyPr wrap="square" rtlCol="0">
            <a:spAutoFit/>
          </a:bodyPr>
          <a:lstStyle/>
          <a:p>
            <a:r>
              <a:rPr lang="it-IT" dirty="0"/>
              <a:t> </a:t>
            </a:r>
            <a:r>
              <a:rPr lang="it-IT" sz="2400" dirty="0">
                <a:solidFill>
                  <a:srgbClr val="FF0000"/>
                </a:solidFill>
                <a:latin typeface="Arial Rounded MT Bold" panose="020F0704030504030204" pitchFamily="34" charset="0"/>
                <a:cs typeface="MV Boli" panose="02000500030200090000" pitchFamily="2" charset="0"/>
              </a:rPr>
              <a:t>Da un punto di vista scientifico per ‘</a:t>
            </a:r>
            <a:r>
              <a:rPr lang="it-IT" sz="2400" b="1" dirty="0">
                <a:solidFill>
                  <a:srgbClr val="FF0000"/>
                </a:solidFill>
                <a:latin typeface="Arial Rounded MT Bold" panose="020F0704030504030204" pitchFamily="34" charset="0"/>
                <a:cs typeface="MV Boli" panose="02000500030200090000" pitchFamily="2" charset="0"/>
              </a:rPr>
              <a:t>pandemia’ </a:t>
            </a:r>
            <a:r>
              <a:rPr lang="it-IT" sz="2400" dirty="0">
                <a:solidFill>
                  <a:srgbClr val="FF0000"/>
                </a:solidFill>
                <a:latin typeface="Arial Rounded MT Bold" panose="020F0704030504030204" pitchFamily="34" charset="0"/>
                <a:cs typeface="MV Boli" panose="02000500030200090000" pitchFamily="2" charset="0"/>
              </a:rPr>
              <a:t>si intende la diffusione a livello mondiale di un virus influenzale particolarmente contagioso.</a:t>
            </a:r>
          </a:p>
        </p:txBody>
      </p:sp>
      <p:sp>
        <p:nvSpPr>
          <p:cNvPr id="9" name="CasellaDiTesto 8">
            <a:extLst>
              <a:ext uri="{FF2B5EF4-FFF2-40B4-BE49-F238E27FC236}">
                <a16:creationId xmlns:a16="http://schemas.microsoft.com/office/drawing/2014/main" id="{8E81FB43-DA07-4FDA-B092-D4AB26295516}"/>
              </a:ext>
            </a:extLst>
          </p:cNvPr>
          <p:cNvSpPr txBox="1"/>
          <p:nvPr/>
        </p:nvSpPr>
        <p:spPr>
          <a:xfrm>
            <a:off x="410817" y="3429000"/>
            <a:ext cx="7050157" cy="1200329"/>
          </a:xfrm>
          <a:prstGeom prst="rect">
            <a:avLst/>
          </a:prstGeom>
          <a:noFill/>
        </p:spPr>
        <p:txBody>
          <a:bodyPr wrap="square" rtlCol="0">
            <a:spAutoFit/>
          </a:bodyPr>
          <a:lstStyle/>
          <a:p>
            <a:r>
              <a:rPr lang="it-IT" sz="2400" dirty="0">
                <a:solidFill>
                  <a:srgbClr val="0070C0"/>
                </a:solidFill>
                <a:latin typeface="Arial Rounded MT Bold" panose="020F0704030504030204" pitchFamily="34" charset="0"/>
                <a:cs typeface="MV Boli" panose="02000500030200090000" pitchFamily="2" charset="0"/>
              </a:rPr>
              <a:t>Da un punto di vista psicologico, invece, è </a:t>
            </a:r>
          </a:p>
          <a:p>
            <a:r>
              <a:rPr lang="it-IT" sz="2400" dirty="0">
                <a:solidFill>
                  <a:srgbClr val="0070C0"/>
                </a:solidFill>
                <a:latin typeface="Arial Rounded MT Bold" panose="020F0704030504030204" pitchFamily="34" charset="0"/>
                <a:cs typeface="MV Boli" panose="02000500030200090000" pitchFamily="2" charset="0"/>
              </a:rPr>
              <a:t>un fenomeno destinato a cambiare radicalmente le nostre vite.</a:t>
            </a:r>
          </a:p>
        </p:txBody>
      </p:sp>
      <p:pic>
        <p:nvPicPr>
          <p:cNvPr id="11" name="Immagine 10">
            <a:extLst>
              <a:ext uri="{FF2B5EF4-FFF2-40B4-BE49-F238E27FC236}">
                <a16:creationId xmlns:a16="http://schemas.microsoft.com/office/drawing/2014/main" id="{8E9CAEE3-5E2E-447D-B69A-903561D24705}"/>
              </a:ext>
            </a:extLst>
          </p:cNvPr>
          <p:cNvPicPr>
            <a:picLocks noChangeAspect="1"/>
          </p:cNvPicPr>
          <p:nvPr/>
        </p:nvPicPr>
        <p:blipFill>
          <a:blip r:embed="rId3"/>
          <a:stretch>
            <a:fillRect/>
          </a:stretch>
        </p:blipFill>
        <p:spPr>
          <a:xfrm>
            <a:off x="6811618" y="4308613"/>
            <a:ext cx="2729948" cy="1706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27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0" presetID="2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par>
                                <p:cTn id="41" presetID="15"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C86F857-F14C-480E-8D77-EAA6AEA66351}"/>
              </a:ext>
            </a:extLst>
          </p:cNvPr>
          <p:cNvSpPr/>
          <p:nvPr/>
        </p:nvSpPr>
        <p:spPr>
          <a:xfrm>
            <a:off x="1126435" y="142454"/>
            <a:ext cx="9633071" cy="21236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it-IT" sz="4400" b="1" cap="none" spc="0" dirty="0">
                <a:ln w="12700">
                  <a:solidFill>
                    <a:schemeClr val="accent5"/>
                  </a:solidFill>
                  <a:prstDash val="solid"/>
                </a:ln>
                <a:solidFill>
                  <a:schemeClr val="accent1">
                    <a:lumMod val="50000"/>
                  </a:schemeClr>
                </a:solidFill>
                <a:effectLst/>
                <a:latin typeface="Arial Rounded MT Bold" panose="020F0704030504030204" pitchFamily="34" charset="0"/>
              </a:rPr>
              <a:t>Cosa succede se queste misure </a:t>
            </a:r>
          </a:p>
          <a:p>
            <a:pPr algn="ctr"/>
            <a:r>
              <a:rPr lang="it-IT" sz="4400" b="1" cap="none" spc="0" dirty="0">
                <a:ln w="12700">
                  <a:solidFill>
                    <a:schemeClr val="accent5"/>
                  </a:solidFill>
                  <a:prstDash val="solid"/>
                </a:ln>
                <a:solidFill>
                  <a:schemeClr val="accent1">
                    <a:lumMod val="50000"/>
                  </a:schemeClr>
                </a:solidFill>
                <a:effectLst/>
                <a:latin typeface="Arial Rounded MT Bold" panose="020F0704030504030204" pitchFamily="34" charset="0"/>
              </a:rPr>
              <a:t>di prevenzione non sono adott</a:t>
            </a:r>
            <a:r>
              <a:rPr lang="it-IT" sz="4400" b="1" dirty="0">
                <a:ln w="12700">
                  <a:solidFill>
                    <a:schemeClr val="accent5"/>
                  </a:solidFill>
                  <a:prstDash val="solid"/>
                </a:ln>
                <a:solidFill>
                  <a:schemeClr val="accent1">
                    <a:lumMod val="50000"/>
                  </a:schemeClr>
                </a:solidFill>
                <a:latin typeface="Arial Rounded MT Bold" panose="020F0704030504030204" pitchFamily="34" charset="0"/>
              </a:rPr>
              <a:t>ate</a:t>
            </a:r>
          </a:p>
          <a:p>
            <a:pPr algn="ctr"/>
            <a:r>
              <a:rPr lang="it-IT" sz="4400" b="1" dirty="0">
                <a:ln w="12700">
                  <a:solidFill>
                    <a:schemeClr val="accent5"/>
                  </a:solidFill>
                  <a:prstDash val="solid"/>
                </a:ln>
                <a:solidFill>
                  <a:schemeClr val="accent1">
                    <a:lumMod val="50000"/>
                  </a:schemeClr>
                </a:solidFill>
                <a:latin typeface="Arial Rounded MT Bold" panose="020F0704030504030204" pitchFamily="34" charset="0"/>
              </a:rPr>
              <a:t>c</a:t>
            </a:r>
            <a:r>
              <a:rPr lang="it-IT" sz="4400" b="1" cap="none" spc="0" dirty="0">
                <a:ln w="12700">
                  <a:solidFill>
                    <a:schemeClr val="accent5"/>
                  </a:solidFill>
                  <a:prstDash val="solid"/>
                </a:ln>
                <a:solidFill>
                  <a:schemeClr val="accent1">
                    <a:lumMod val="50000"/>
                  </a:schemeClr>
                </a:solidFill>
                <a:effectLst/>
                <a:latin typeface="Arial Rounded MT Bold" panose="020F0704030504030204" pitchFamily="34" charset="0"/>
              </a:rPr>
              <a:t>orrettamente?</a:t>
            </a:r>
          </a:p>
        </p:txBody>
      </p:sp>
      <p:sp>
        <p:nvSpPr>
          <p:cNvPr id="5" name="CasellaDiTesto 4">
            <a:extLst>
              <a:ext uri="{FF2B5EF4-FFF2-40B4-BE49-F238E27FC236}">
                <a16:creationId xmlns:a16="http://schemas.microsoft.com/office/drawing/2014/main" id="{0F6A141D-5D69-47D2-8031-59DFF2B9098B}"/>
              </a:ext>
            </a:extLst>
          </p:cNvPr>
          <p:cNvSpPr txBox="1"/>
          <p:nvPr/>
        </p:nvSpPr>
        <p:spPr>
          <a:xfrm>
            <a:off x="0" y="2241352"/>
            <a:ext cx="8136835" cy="4339650"/>
          </a:xfrm>
          <a:prstGeom prst="rect">
            <a:avLst/>
          </a:prstGeom>
          <a:noFill/>
        </p:spPr>
        <p:txBody>
          <a:bodyPr wrap="square" rtlCol="0">
            <a:spAutoFit/>
          </a:bodyPr>
          <a:lstStyle/>
          <a:p>
            <a:pPr algn="just"/>
            <a:r>
              <a:rPr lang="it-IT" dirty="0">
                <a:latin typeface="Arial Rounded MT Bold" panose="020F0704030504030204" pitchFamily="34" charset="0"/>
              </a:rPr>
              <a:t>Possono dare origine ad alimenti contaminati da diversi agenti: fisici, chimici e </a:t>
            </a:r>
            <a:r>
              <a:rPr lang="it-IT" dirty="0" err="1">
                <a:latin typeface="Arial Rounded MT Bold" panose="020F0704030504030204" pitchFamily="34" charset="0"/>
              </a:rPr>
              <a:t>microbiologici.Esistono</a:t>
            </a:r>
            <a:r>
              <a:rPr lang="it-IT" dirty="0">
                <a:latin typeface="Arial Rounded MT Bold" panose="020F0704030504030204" pitchFamily="34" charset="0"/>
              </a:rPr>
              <a:t> tre principi fondamentali di sicurezza agroalimentare, che corrispondono a tre definizioni essenziali, quali:</a:t>
            </a:r>
          </a:p>
          <a:p>
            <a:pPr marL="285750" indent="-285750" algn="just">
              <a:buFont typeface="Wingdings" panose="05000000000000000000" pitchFamily="2" charset="2"/>
              <a:buChar char="Ø"/>
            </a:pPr>
            <a:endParaRPr lang="it-IT" dirty="0">
              <a:latin typeface="Arial Rounded MT Bold" panose="020F0704030504030204" pitchFamily="34" charset="0"/>
            </a:endParaRPr>
          </a:p>
          <a:p>
            <a:pPr marL="285750" indent="-285750" algn="just">
              <a:buFont typeface="Wingdings" panose="05000000000000000000" pitchFamily="2" charset="2"/>
              <a:buChar char="Ø"/>
            </a:pPr>
            <a:r>
              <a:rPr lang="it-IT" sz="2000" dirty="0">
                <a:latin typeface="Arial Rounded MT Bold" panose="020F0704030504030204" pitchFamily="34" charset="0"/>
              </a:rPr>
              <a:t>Igiene degli alimenti </a:t>
            </a:r>
            <a:r>
              <a:rPr lang="it-IT" dirty="0">
                <a:latin typeface="Arial Rounded MT Bold" panose="020F0704030504030204" pitchFamily="34" charset="0"/>
              </a:rPr>
              <a:t>: condizioni e provvedimenti necessari per assicurare la salubrità e l’idoneità al consumo di un alimento in qualsiasi fase della linea produttiva;</a:t>
            </a:r>
          </a:p>
          <a:p>
            <a:pPr marL="285750" indent="-285750" algn="just">
              <a:buFont typeface="Wingdings" panose="05000000000000000000" pitchFamily="2" charset="2"/>
              <a:buChar char="Ø"/>
            </a:pPr>
            <a:endParaRPr lang="it-IT" dirty="0">
              <a:latin typeface="Arial Rounded MT Bold" panose="020F0704030504030204" pitchFamily="34" charset="0"/>
            </a:endParaRPr>
          </a:p>
          <a:p>
            <a:pPr marL="285750" indent="-285750" algn="just">
              <a:buFont typeface="Wingdings" panose="05000000000000000000" pitchFamily="2" charset="2"/>
              <a:buChar char="Ø"/>
            </a:pPr>
            <a:r>
              <a:rPr lang="it-IT" sz="2000" dirty="0">
                <a:latin typeface="Arial Rounded MT Bold" panose="020F0704030504030204" pitchFamily="34" charset="0"/>
              </a:rPr>
              <a:t>Sicurezza degli alimenti</a:t>
            </a:r>
            <a:r>
              <a:rPr lang="it-IT" dirty="0">
                <a:latin typeface="Arial Rounded MT Bold" panose="020F0704030504030204" pitchFamily="34" charset="0"/>
              </a:rPr>
              <a:t>: in quanto non può provocare alcun danno alla salute del consumatore se preparato e/o consumato per l’uso che ne è comunemente inteso;</a:t>
            </a:r>
          </a:p>
          <a:p>
            <a:pPr marL="285750" indent="-285750" algn="just">
              <a:buFont typeface="Wingdings" panose="05000000000000000000" pitchFamily="2" charset="2"/>
              <a:buChar char="Ø"/>
            </a:pPr>
            <a:endParaRPr lang="it-IT" dirty="0">
              <a:latin typeface="Arial Rounded MT Bold" panose="020F0704030504030204" pitchFamily="34" charset="0"/>
            </a:endParaRPr>
          </a:p>
          <a:p>
            <a:pPr marL="285750" indent="-285750" algn="just">
              <a:buFont typeface="Wingdings" panose="05000000000000000000" pitchFamily="2" charset="2"/>
              <a:buChar char="Ø"/>
            </a:pPr>
            <a:r>
              <a:rPr lang="it-IT" sz="2000" dirty="0">
                <a:latin typeface="Arial Rounded MT Bold" panose="020F0704030504030204" pitchFamily="34" charset="0"/>
              </a:rPr>
              <a:t>Idoneità dell’alimento al consumo</a:t>
            </a:r>
            <a:r>
              <a:rPr lang="it-IT" dirty="0">
                <a:latin typeface="Arial Rounded MT Bold" panose="020F0704030504030204" pitchFamily="34" charset="0"/>
              </a:rPr>
              <a:t>: un alimento è considerato idoneo al consumo umano per gli usi che ne sono comunemente intesi.</a:t>
            </a:r>
          </a:p>
        </p:txBody>
      </p:sp>
      <p:pic>
        <p:nvPicPr>
          <p:cNvPr id="9" name="Immagine 8">
            <a:extLst>
              <a:ext uri="{FF2B5EF4-FFF2-40B4-BE49-F238E27FC236}">
                <a16:creationId xmlns:a16="http://schemas.microsoft.com/office/drawing/2014/main" id="{D4B24AB1-74A1-4664-B3C9-A68858EA0510}"/>
              </a:ext>
            </a:extLst>
          </p:cNvPr>
          <p:cNvPicPr>
            <a:picLocks noChangeAspect="1"/>
          </p:cNvPicPr>
          <p:nvPr/>
        </p:nvPicPr>
        <p:blipFill>
          <a:blip r:embed="rId2"/>
          <a:stretch>
            <a:fillRect/>
          </a:stretch>
        </p:blipFill>
        <p:spPr>
          <a:xfrm rot="303297">
            <a:off x="8067738" y="2741412"/>
            <a:ext cx="4197805" cy="2965546"/>
          </a:xfrm>
          <a:prstGeom prst="ellipse">
            <a:avLst/>
          </a:prstGeom>
          <a:ln>
            <a:noFill/>
          </a:ln>
          <a:effectLst>
            <a:softEdge rad="112500"/>
          </a:effectLst>
        </p:spPr>
      </p:pic>
    </p:spTree>
    <p:extLst>
      <p:ext uri="{BB962C8B-B14F-4D97-AF65-F5344CB8AC3E}">
        <p14:creationId xmlns:p14="http://schemas.microsoft.com/office/powerpoint/2010/main" val="143890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anim calcmode="lin" valueType="num">
                                      <p:cBhvr>
                                        <p:cTn id="9"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3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style.rotation</p:attrName>
                                        </p:attrNameLst>
                                      </p:cBhvr>
                                      <p:tavLst>
                                        <p:tav tm="0">
                                          <p:val>
                                            <p:fltVal val="720"/>
                                          </p:val>
                                        </p:tav>
                                        <p:tav tm="100000">
                                          <p:val>
                                            <p:fltVal val="0"/>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 calcmode="lin" valueType="num">
                                      <p:cBhvr>
                                        <p:cTn id="25"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700C11A-8FBD-4A13-9FD1-3AE8017541DF}"/>
              </a:ext>
            </a:extLst>
          </p:cNvPr>
          <p:cNvSpPr/>
          <p:nvPr/>
        </p:nvSpPr>
        <p:spPr>
          <a:xfrm>
            <a:off x="4606553" y="327329"/>
            <a:ext cx="3270447" cy="923330"/>
          </a:xfrm>
          <a:prstGeom prst="rect">
            <a:avLst/>
          </a:prstGeom>
          <a:noFill/>
        </p:spPr>
        <p:txBody>
          <a:bodyPr wrap="none" lIns="91440" tIns="45720" rIns="91440" bIns="45720">
            <a:spAutoFit/>
          </a:bodyPr>
          <a:lstStyle/>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L’HACCP</a:t>
            </a:r>
          </a:p>
        </p:txBody>
      </p:sp>
      <p:sp>
        <p:nvSpPr>
          <p:cNvPr id="4" name="CasellaDiTesto 3">
            <a:extLst>
              <a:ext uri="{FF2B5EF4-FFF2-40B4-BE49-F238E27FC236}">
                <a16:creationId xmlns:a16="http://schemas.microsoft.com/office/drawing/2014/main" id="{0AAD0D9D-57C0-4B82-963A-A516458E9DE7}"/>
              </a:ext>
            </a:extLst>
          </p:cNvPr>
          <p:cNvSpPr txBox="1"/>
          <p:nvPr/>
        </p:nvSpPr>
        <p:spPr>
          <a:xfrm>
            <a:off x="1444486" y="1191323"/>
            <a:ext cx="8799443" cy="646331"/>
          </a:xfrm>
          <a:prstGeom prst="rect">
            <a:avLst/>
          </a:prstGeom>
          <a:noFill/>
        </p:spPr>
        <p:txBody>
          <a:bodyPr wrap="square">
            <a:spAutoFit/>
          </a:bodyPr>
          <a:lstStyle/>
          <a:p>
            <a:r>
              <a:rPr lang="it-IT" dirty="0">
                <a:latin typeface="Arial Rounded MT Bold" panose="020F0704030504030204" pitchFamily="34" charset="0"/>
              </a:rPr>
              <a:t>Un insieme di procedure, mirate a garantire la salubrità degli alimenti, basate sulla prevenzione anziché l'analisi del prodotto finito.</a:t>
            </a:r>
          </a:p>
        </p:txBody>
      </p:sp>
      <p:sp>
        <p:nvSpPr>
          <p:cNvPr id="6" name="CasellaDiTesto 5">
            <a:extLst>
              <a:ext uri="{FF2B5EF4-FFF2-40B4-BE49-F238E27FC236}">
                <a16:creationId xmlns:a16="http://schemas.microsoft.com/office/drawing/2014/main" id="{12816942-D930-4948-AAF8-6880DCA2F3EF}"/>
              </a:ext>
            </a:extLst>
          </p:cNvPr>
          <p:cNvSpPr txBox="1"/>
          <p:nvPr/>
        </p:nvSpPr>
        <p:spPr>
          <a:xfrm>
            <a:off x="106018" y="1778317"/>
            <a:ext cx="8693426" cy="3970318"/>
          </a:xfrm>
          <a:prstGeom prst="rect">
            <a:avLst/>
          </a:prstGeom>
          <a:noFill/>
        </p:spPr>
        <p:txBody>
          <a:bodyPr wrap="square">
            <a:spAutoFit/>
          </a:bodyPr>
          <a:lstStyle/>
          <a:p>
            <a:r>
              <a:rPr lang="it-IT" dirty="0">
                <a:solidFill>
                  <a:schemeClr val="accent5">
                    <a:lumMod val="75000"/>
                  </a:schemeClr>
                </a:solidFill>
                <a:latin typeface="Arial Rounded MT Bold" panose="020F0704030504030204" pitchFamily="34" charset="0"/>
              </a:rPr>
              <a:t>I principi su cui si basa l’elaborazione di un piano HACCP sono 7:</a:t>
            </a:r>
          </a:p>
          <a:p>
            <a:endParaRPr lang="it-IT" dirty="0">
              <a:solidFill>
                <a:schemeClr val="accent5">
                  <a:lumMod val="75000"/>
                </a:schemeClr>
              </a:solidFill>
              <a:latin typeface="Arial Rounded MT Bold" panose="020F0704030504030204" pitchFamily="34" charset="0"/>
            </a:endParaRP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identificare ogni pericolo da prevenire, eliminare o ridurre;</a:t>
            </a: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identificare i “punti critici di controllo” nelle fasi in cui è possibile prevenire, eliminare o ridurre un rischio;</a:t>
            </a: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stabilire i limiti critici che differenziano l’accettabilità dalla inaccettabilità;</a:t>
            </a: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 stabilire e applicare procedure di sorveglianza efficaci nei CCP;</a:t>
            </a: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 stabilire azioni correttive se un punto critico non risulta sotto controllo;</a:t>
            </a: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 stabilire le procedure da applicare regolarmente per verificare l’effettivo funzionamento delle misure adottate;</a:t>
            </a:r>
          </a:p>
          <a:p>
            <a:pPr marL="342900" indent="-342900">
              <a:buFont typeface="+mj-lt"/>
              <a:buAutoNum type="arabicParenR"/>
            </a:pPr>
            <a:r>
              <a:rPr lang="it-IT" dirty="0">
                <a:solidFill>
                  <a:schemeClr val="accent5">
                    <a:lumMod val="75000"/>
                  </a:schemeClr>
                </a:solidFill>
                <a:latin typeface="Arial Rounded MT Bold" panose="020F0704030504030204" pitchFamily="34" charset="0"/>
              </a:rPr>
              <a:t> predisporre documenti e registrazioni adeguati alla natura e alle dimensioni dell’impresa alimentare.</a:t>
            </a:r>
          </a:p>
          <a:p>
            <a:endParaRPr lang="it-IT" dirty="0"/>
          </a:p>
        </p:txBody>
      </p:sp>
      <p:pic>
        <p:nvPicPr>
          <p:cNvPr id="10" name="Immagine 9">
            <a:extLst>
              <a:ext uri="{FF2B5EF4-FFF2-40B4-BE49-F238E27FC236}">
                <a16:creationId xmlns:a16="http://schemas.microsoft.com/office/drawing/2014/main" id="{41864CDE-283A-48E0-A123-1582FFAB4760}"/>
              </a:ext>
            </a:extLst>
          </p:cNvPr>
          <p:cNvPicPr>
            <a:picLocks noChangeAspect="1"/>
          </p:cNvPicPr>
          <p:nvPr/>
        </p:nvPicPr>
        <p:blipFill>
          <a:blip r:embed="rId2"/>
          <a:stretch>
            <a:fillRect/>
          </a:stretch>
        </p:blipFill>
        <p:spPr>
          <a:xfrm>
            <a:off x="8661125" y="2424648"/>
            <a:ext cx="3276720" cy="3276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437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par>
                                <p:cTn id="33" presetID="15"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7284F36-7AE9-4252-BE6E-98C654D2049D}"/>
              </a:ext>
            </a:extLst>
          </p:cNvPr>
          <p:cNvSpPr/>
          <p:nvPr/>
        </p:nvSpPr>
        <p:spPr>
          <a:xfrm>
            <a:off x="-266151" y="450375"/>
            <a:ext cx="12289829" cy="1077218"/>
          </a:xfrm>
          <a:prstGeom prst="rect">
            <a:avLst/>
          </a:prstGeom>
          <a:noFill/>
        </p:spPr>
        <p:txBody>
          <a:bodyPr wrap="square" lIns="91440" tIns="45720" rIns="91440" bIns="45720">
            <a:spAutoFit/>
          </a:bodyPr>
          <a:lstStyle/>
          <a:p>
            <a:pPr algn="ctr"/>
            <a:r>
              <a:rPr lang="it-IT" sz="32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L'ANDAMENTO DEL MERCATO FONDIARIO</a:t>
            </a:r>
          </a:p>
          <a:p>
            <a:pPr algn="ctr"/>
            <a:r>
              <a:rPr lang="it-IT" sz="3200" dirty="0">
                <a:ln w="0"/>
                <a:effectLst>
                  <a:outerShdw blurRad="38100" dist="19050" dir="2700000" algn="tl" rotWithShape="0">
                    <a:schemeClr val="dk1">
                      <a:alpha val="40000"/>
                    </a:schemeClr>
                  </a:outerShdw>
                </a:effectLst>
                <a:latin typeface="Arial Rounded MT Bold" panose="020F0704030504030204" pitchFamily="34" charset="0"/>
              </a:rPr>
              <a:t>AI TEMPI DEL COVID-19</a:t>
            </a:r>
            <a:endParaRPr lang="it-IT" sz="32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4" name="CasellaDiTesto 3">
            <a:extLst>
              <a:ext uri="{FF2B5EF4-FFF2-40B4-BE49-F238E27FC236}">
                <a16:creationId xmlns:a16="http://schemas.microsoft.com/office/drawing/2014/main" id="{877B7716-C32F-4991-B81A-E3F7D66BA44D}"/>
              </a:ext>
            </a:extLst>
          </p:cNvPr>
          <p:cNvSpPr txBox="1"/>
          <p:nvPr/>
        </p:nvSpPr>
        <p:spPr>
          <a:xfrm>
            <a:off x="344606" y="1527593"/>
            <a:ext cx="11847393" cy="1015663"/>
          </a:xfrm>
          <a:prstGeom prst="rect">
            <a:avLst/>
          </a:prstGeom>
          <a:noFill/>
        </p:spPr>
        <p:txBody>
          <a:bodyPr wrap="square">
            <a:spAutoFit/>
          </a:bodyPr>
          <a:lstStyle/>
          <a:p>
            <a:pPr algn="just"/>
            <a:r>
              <a:rPr lang="it-IT" sz="2000" dirty="0">
                <a:solidFill>
                  <a:schemeClr val="accent2"/>
                </a:solidFill>
                <a:latin typeface="Arial Rounded MT Bold" panose="020F0704030504030204" pitchFamily="34" charset="0"/>
              </a:rPr>
              <a:t>Le ricadute dell'emergenza COVID sul mercato fondiario, stando ai dati raccolti nei primi mesi</a:t>
            </a:r>
          </a:p>
          <a:p>
            <a:pPr algn="just"/>
            <a:r>
              <a:rPr lang="it-IT" sz="2000" dirty="0">
                <a:solidFill>
                  <a:schemeClr val="accent2"/>
                </a:solidFill>
                <a:latin typeface="Arial Rounded MT Bold" panose="020F0704030504030204" pitchFamily="34" charset="0"/>
              </a:rPr>
              <a:t>del 2020, evidenziano una maggiore preoccupazione per le regioni Meridionali rispetto alle</a:t>
            </a:r>
          </a:p>
          <a:p>
            <a:pPr algn="just"/>
            <a:r>
              <a:rPr lang="it-IT" sz="2000" dirty="0">
                <a:solidFill>
                  <a:schemeClr val="accent2"/>
                </a:solidFill>
                <a:latin typeface="Arial Rounded MT Bold" panose="020F0704030504030204" pitchFamily="34" charset="0"/>
              </a:rPr>
              <a:t>Settentrionali.</a:t>
            </a:r>
          </a:p>
        </p:txBody>
      </p:sp>
      <p:sp>
        <p:nvSpPr>
          <p:cNvPr id="6" name="CasellaDiTesto 5">
            <a:extLst>
              <a:ext uri="{FF2B5EF4-FFF2-40B4-BE49-F238E27FC236}">
                <a16:creationId xmlns:a16="http://schemas.microsoft.com/office/drawing/2014/main" id="{CDA69E28-9CD7-441F-991A-9B0B8311BBBB}"/>
              </a:ext>
            </a:extLst>
          </p:cNvPr>
          <p:cNvSpPr txBox="1"/>
          <p:nvPr/>
        </p:nvSpPr>
        <p:spPr>
          <a:xfrm>
            <a:off x="344606" y="2543256"/>
            <a:ext cx="7434617" cy="1015663"/>
          </a:xfrm>
          <a:prstGeom prst="rect">
            <a:avLst/>
          </a:prstGeom>
          <a:noFill/>
        </p:spPr>
        <p:txBody>
          <a:bodyPr wrap="square">
            <a:spAutoFit/>
          </a:bodyPr>
          <a:lstStyle/>
          <a:p>
            <a:pPr algn="just"/>
            <a:r>
              <a:rPr lang="it-IT" sz="2000" dirty="0">
                <a:solidFill>
                  <a:schemeClr val="accent2"/>
                </a:solidFill>
                <a:latin typeface="Arial Rounded MT Bold" panose="020F0704030504030204" pitchFamily="34" charset="0"/>
              </a:rPr>
              <a:t>Alcune tipologie aziendali, viticoltura e floricoltura in particolare, sono state particolarmente danneggiate dall’emergenza sanitaria.</a:t>
            </a:r>
          </a:p>
        </p:txBody>
      </p:sp>
      <p:pic>
        <p:nvPicPr>
          <p:cNvPr id="8" name="Immagine 7">
            <a:extLst>
              <a:ext uri="{FF2B5EF4-FFF2-40B4-BE49-F238E27FC236}">
                <a16:creationId xmlns:a16="http://schemas.microsoft.com/office/drawing/2014/main" id="{1EBCEE38-5AF7-436F-889F-B025330FF5BA}"/>
              </a:ext>
            </a:extLst>
          </p:cNvPr>
          <p:cNvPicPr>
            <a:picLocks noChangeAspect="1"/>
          </p:cNvPicPr>
          <p:nvPr/>
        </p:nvPicPr>
        <p:blipFill>
          <a:blip r:embed="rId2"/>
          <a:stretch>
            <a:fillRect/>
          </a:stretch>
        </p:blipFill>
        <p:spPr>
          <a:xfrm>
            <a:off x="1818791" y="3714798"/>
            <a:ext cx="9578306" cy="2219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magine 11">
            <a:extLst>
              <a:ext uri="{FF2B5EF4-FFF2-40B4-BE49-F238E27FC236}">
                <a16:creationId xmlns:a16="http://schemas.microsoft.com/office/drawing/2014/main" id="{05B3F660-9F30-4761-8E98-34D0FEEB1C7B}"/>
              </a:ext>
            </a:extLst>
          </p:cNvPr>
          <p:cNvPicPr>
            <a:picLocks noChangeAspect="1"/>
          </p:cNvPicPr>
          <p:nvPr/>
        </p:nvPicPr>
        <p:blipFill>
          <a:blip r:embed="rId3"/>
          <a:stretch>
            <a:fillRect/>
          </a:stretch>
        </p:blipFill>
        <p:spPr>
          <a:xfrm>
            <a:off x="10100090" y="76880"/>
            <a:ext cx="1450713" cy="1450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656402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2"/>
                                        </p:tgtEl>
                                        <p:attrNameLst>
                                          <p:attrName>ppt_y</p:attrName>
                                        </p:attrNameLst>
                                      </p:cBhvr>
                                      <p:tavLst>
                                        <p:tav tm="0">
                                          <p:val>
                                            <p:strVal val="#ppt_y"/>
                                          </p:val>
                                        </p:tav>
                                        <p:tav tm="100000">
                                          <p:val>
                                            <p:strVal val="#ppt_y"/>
                                          </p:val>
                                        </p:tav>
                                      </p:tavLst>
                                    </p:anim>
                                    <p:anim calcmode="lin" valueType="num">
                                      <p:cBhvr>
                                        <p:cTn id="9" dur="2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2"/>
                                        </p:tgtEl>
                                      </p:cBhvr>
                                    </p:animEffect>
                                  </p:childTnLst>
                                </p:cTn>
                              </p:par>
                              <p:par>
                                <p:cTn id="12" presetID="6" presetClass="entr" presetSubtype="3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out)">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3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800" decel="100000"/>
                                        <p:tgtEl>
                                          <p:spTgt spid="6"/>
                                        </p:tgtEl>
                                      </p:cBhvr>
                                    </p:animEffect>
                                    <p:anim calcmode="lin" valueType="num">
                                      <p:cBhvr>
                                        <p:cTn id="36" dur="800" decel="100000" fill="hold"/>
                                        <p:tgtEl>
                                          <p:spTgt spid="6"/>
                                        </p:tgtEl>
                                        <p:attrNameLst>
                                          <p:attrName>style.rotation</p:attrName>
                                        </p:attrNameLst>
                                      </p:cBhvr>
                                      <p:tavLst>
                                        <p:tav tm="0">
                                          <p:val>
                                            <p:fltVal val="-90"/>
                                          </p:val>
                                        </p:tav>
                                        <p:tav tm="100000">
                                          <p:val>
                                            <p:fltVal val="0"/>
                                          </p:val>
                                        </p:tav>
                                      </p:tavLst>
                                    </p:anim>
                                    <p:anim calcmode="lin" valueType="num">
                                      <p:cBhvr>
                                        <p:cTn id="37" dur="800" decel="100000" fill="hold"/>
                                        <p:tgtEl>
                                          <p:spTgt spid="6"/>
                                        </p:tgtEl>
                                        <p:attrNameLst>
                                          <p:attrName>ppt_x</p:attrName>
                                        </p:attrNameLst>
                                      </p:cBhvr>
                                      <p:tavLst>
                                        <p:tav tm="0">
                                          <p:val>
                                            <p:strVal val="#ppt_x+0.4"/>
                                          </p:val>
                                        </p:tav>
                                        <p:tav tm="100000">
                                          <p:val>
                                            <p:strVal val="#ppt_x-0.05"/>
                                          </p:val>
                                        </p:tav>
                                      </p:tavLst>
                                    </p:anim>
                                    <p:anim calcmode="lin" valueType="num">
                                      <p:cBhvr>
                                        <p:cTn id="38" dur="800" decel="100000" fill="hold"/>
                                        <p:tgtEl>
                                          <p:spTgt spid="6"/>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700"/>
                                        <p:tgtEl>
                                          <p:spTgt spid="8"/>
                                        </p:tgtEl>
                                      </p:cBhvr>
                                    </p:animEffect>
                                    <p:anim calcmode="lin" valueType="num">
                                      <p:cBhvr>
                                        <p:cTn id="46" dur="2700" fill="hold"/>
                                        <p:tgtEl>
                                          <p:spTgt spid="8"/>
                                        </p:tgtEl>
                                        <p:attrNameLst>
                                          <p:attrName>ppt_x</p:attrName>
                                        </p:attrNameLst>
                                      </p:cBhvr>
                                      <p:tavLst>
                                        <p:tav tm="0">
                                          <p:val>
                                            <p:strVal val="#ppt_x"/>
                                          </p:val>
                                        </p:tav>
                                        <p:tav tm="100000">
                                          <p:val>
                                            <p:strVal val="#ppt_x"/>
                                          </p:val>
                                        </p:tav>
                                      </p:tavLst>
                                    </p:anim>
                                    <p:anim calcmode="lin" valueType="num">
                                      <p:cBhvr>
                                        <p:cTn id="47" dur="2430" decel="100000" fill="hold"/>
                                        <p:tgtEl>
                                          <p:spTgt spid="8"/>
                                        </p:tgtEl>
                                        <p:attrNameLst>
                                          <p:attrName>ppt_y</p:attrName>
                                        </p:attrNameLst>
                                      </p:cBhvr>
                                      <p:tavLst>
                                        <p:tav tm="0">
                                          <p:val>
                                            <p:strVal val="#ppt_y+1"/>
                                          </p:val>
                                        </p:tav>
                                        <p:tav tm="100000">
                                          <p:val>
                                            <p:strVal val="#ppt_y-.03"/>
                                          </p:val>
                                        </p:tav>
                                      </p:tavLst>
                                    </p:anim>
                                    <p:anim calcmode="lin" valueType="num">
                                      <p:cBhvr>
                                        <p:cTn id="48" dur="270" accel="100000" fill="hold">
                                          <p:stCondLst>
                                            <p:cond delay="243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48F64B7-3450-4472-9941-CC6B0D15D557}"/>
              </a:ext>
            </a:extLst>
          </p:cNvPr>
          <p:cNvSpPr txBox="1"/>
          <p:nvPr/>
        </p:nvSpPr>
        <p:spPr>
          <a:xfrm>
            <a:off x="94938" y="1197964"/>
            <a:ext cx="12002124" cy="1938992"/>
          </a:xfrm>
          <a:prstGeom prst="rect">
            <a:avLst/>
          </a:prstGeom>
          <a:noFill/>
        </p:spPr>
        <p:txBody>
          <a:bodyPr wrap="square">
            <a:spAutoFit/>
          </a:bodyPr>
          <a:lstStyle/>
          <a:p>
            <a:pPr algn="just"/>
            <a:r>
              <a:rPr lang="it-IT" sz="2400" dirty="0">
                <a:latin typeface="Arial Rounded MT Bold" panose="020F0704030504030204" pitchFamily="34" charset="0"/>
              </a:rPr>
              <a:t>In particolare a  Palermo ,ad esempio, sono stati abbassati i mutui ipotecari del 39,2% e le surroghe del 3,6%. Quanto alle compravendite di beni immobili (fabbricati abitativi) sono diminuite del 45,6%, mentre quelle dei beni immobili strumentali del 53,8%. Sul fronte dei terreni si è registrato un calo del 76,6% per quanto riguarda il settore agricolo e del 59,4% per i terreni edificabili.</a:t>
            </a:r>
          </a:p>
        </p:txBody>
      </p:sp>
      <p:graphicFrame>
        <p:nvGraphicFramePr>
          <p:cNvPr id="6" name="Tabella 6">
            <a:extLst>
              <a:ext uri="{FF2B5EF4-FFF2-40B4-BE49-F238E27FC236}">
                <a16:creationId xmlns:a16="http://schemas.microsoft.com/office/drawing/2014/main" id="{EE496826-A8C9-4603-B410-79F541A17C36}"/>
              </a:ext>
            </a:extLst>
          </p:cNvPr>
          <p:cNvGraphicFramePr>
            <a:graphicFrameLocks noGrp="1"/>
          </p:cNvGraphicFramePr>
          <p:nvPr>
            <p:extLst>
              <p:ext uri="{D42A27DB-BD31-4B8C-83A1-F6EECF244321}">
                <p14:modId xmlns:p14="http://schemas.microsoft.com/office/powerpoint/2010/main" val="337596287"/>
              </p:ext>
            </p:extLst>
          </p:nvPr>
        </p:nvGraphicFramePr>
        <p:xfrm>
          <a:off x="969363" y="3213156"/>
          <a:ext cx="10043408" cy="3566990"/>
        </p:xfrm>
        <a:graphic>
          <a:graphicData uri="http://schemas.openxmlformats.org/drawingml/2006/table">
            <a:tbl>
              <a:tblPr firstRow="1" bandRow="1">
                <a:tableStyleId>{073A0DAA-6AF3-43AB-8588-CEC1D06C72B9}</a:tableStyleId>
              </a:tblPr>
              <a:tblGrid>
                <a:gridCol w="2242400">
                  <a:extLst>
                    <a:ext uri="{9D8B030D-6E8A-4147-A177-3AD203B41FA5}">
                      <a16:colId xmlns:a16="http://schemas.microsoft.com/office/drawing/2014/main" val="961962148"/>
                    </a:ext>
                  </a:extLst>
                </a:gridCol>
                <a:gridCol w="2600336">
                  <a:extLst>
                    <a:ext uri="{9D8B030D-6E8A-4147-A177-3AD203B41FA5}">
                      <a16:colId xmlns:a16="http://schemas.microsoft.com/office/drawing/2014/main" val="896691208"/>
                    </a:ext>
                  </a:extLst>
                </a:gridCol>
                <a:gridCol w="2600336">
                  <a:extLst>
                    <a:ext uri="{9D8B030D-6E8A-4147-A177-3AD203B41FA5}">
                      <a16:colId xmlns:a16="http://schemas.microsoft.com/office/drawing/2014/main" val="2750859677"/>
                    </a:ext>
                  </a:extLst>
                </a:gridCol>
                <a:gridCol w="2600336">
                  <a:extLst>
                    <a:ext uri="{9D8B030D-6E8A-4147-A177-3AD203B41FA5}">
                      <a16:colId xmlns:a16="http://schemas.microsoft.com/office/drawing/2014/main" val="598787596"/>
                    </a:ext>
                  </a:extLst>
                </a:gridCol>
              </a:tblGrid>
              <a:tr h="594775">
                <a:tc>
                  <a:txBody>
                    <a:bodyPr/>
                    <a:lstStyle/>
                    <a:p>
                      <a:r>
                        <a:rPr lang="it-IT" dirty="0">
                          <a:latin typeface="Arial Rounded MT Bold" panose="020F0704030504030204" pitchFamily="34" charset="0"/>
                        </a:rPr>
                        <a:t>Tipo atto</a:t>
                      </a:r>
                    </a:p>
                  </a:txBody>
                  <a:tcPr/>
                </a:tc>
                <a:tc>
                  <a:txBody>
                    <a:bodyPr/>
                    <a:lstStyle/>
                    <a:p>
                      <a:r>
                        <a:rPr lang="it-IT" dirty="0">
                          <a:latin typeface="Arial Rounded MT Bold" panose="020F0704030504030204" pitchFamily="34" charset="0"/>
                        </a:rPr>
                        <a:t>Marzo 2019</a:t>
                      </a:r>
                    </a:p>
                  </a:txBody>
                  <a:tcPr/>
                </a:tc>
                <a:tc>
                  <a:txBody>
                    <a:bodyPr/>
                    <a:lstStyle/>
                    <a:p>
                      <a:r>
                        <a:rPr lang="it-IT" dirty="0">
                          <a:latin typeface="Arial Rounded MT Bold" panose="020F0704030504030204" pitchFamily="34" charset="0"/>
                        </a:rPr>
                        <a:t>Marzo 2020</a:t>
                      </a:r>
                    </a:p>
                  </a:txBody>
                  <a:tcPr/>
                </a:tc>
                <a:tc>
                  <a:txBody>
                    <a:bodyPr/>
                    <a:lstStyle/>
                    <a:p>
                      <a:r>
                        <a:rPr lang="it-IT" dirty="0">
                          <a:latin typeface="Arial Rounded MT Bold" panose="020F0704030504030204" pitchFamily="34" charset="0"/>
                        </a:rPr>
                        <a:t>Differenziale rispetto al 2019</a:t>
                      </a:r>
                    </a:p>
                  </a:txBody>
                  <a:tcPr/>
                </a:tc>
                <a:extLst>
                  <a:ext uri="{0D108BD9-81ED-4DB2-BD59-A6C34878D82A}">
                    <a16:rowId xmlns:a16="http://schemas.microsoft.com/office/drawing/2014/main" val="2562090054"/>
                  </a:ext>
                </a:extLst>
              </a:tr>
              <a:tr h="339872">
                <a:tc>
                  <a:txBody>
                    <a:bodyPr/>
                    <a:lstStyle/>
                    <a:p>
                      <a:r>
                        <a:rPr lang="it-IT" dirty="0">
                          <a:latin typeface="Arial Rounded MT Bold" panose="020F0704030504030204" pitchFamily="34" charset="0"/>
                        </a:rPr>
                        <a:t>Mutui ipotecari </a:t>
                      </a:r>
                    </a:p>
                  </a:txBody>
                  <a:tcPr/>
                </a:tc>
                <a:tc>
                  <a:txBody>
                    <a:bodyPr/>
                    <a:lstStyle/>
                    <a:p>
                      <a:pPr algn="ctr"/>
                      <a:r>
                        <a:rPr lang="it-IT" dirty="0">
                          <a:latin typeface="Arial Rounded MT Bold" panose="020F0704030504030204" pitchFamily="34" charset="0"/>
                        </a:rPr>
                        <a:t>433</a:t>
                      </a:r>
                    </a:p>
                  </a:txBody>
                  <a:tcPr/>
                </a:tc>
                <a:tc>
                  <a:txBody>
                    <a:bodyPr/>
                    <a:lstStyle/>
                    <a:p>
                      <a:pPr algn="ctr"/>
                      <a:r>
                        <a:rPr lang="it-IT" dirty="0">
                          <a:latin typeface="Arial Rounded MT Bold" panose="020F0704030504030204" pitchFamily="34" charset="0"/>
                        </a:rPr>
                        <a:t>263</a:t>
                      </a:r>
                    </a:p>
                  </a:txBody>
                  <a:tcPr/>
                </a:tc>
                <a:tc>
                  <a:txBody>
                    <a:bodyPr/>
                    <a:lstStyle/>
                    <a:p>
                      <a:pPr algn="ctr"/>
                      <a:r>
                        <a:rPr lang="it-IT" dirty="0">
                          <a:latin typeface="Arial Rounded MT Bold" panose="020F0704030504030204" pitchFamily="34" charset="0"/>
                        </a:rPr>
                        <a:t>-39,2%</a:t>
                      </a:r>
                    </a:p>
                  </a:txBody>
                  <a:tcPr/>
                </a:tc>
                <a:extLst>
                  <a:ext uri="{0D108BD9-81ED-4DB2-BD59-A6C34878D82A}">
                    <a16:rowId xmlns:a16="http://schemas.microsoft.com/office/drawing/2014/main" val="3715780520"/>
                  </a:ext>
                </a:extLst>
              </a:tr>
              <a:tr h="339872">
                <a:tc>
                  <a:txBody>
                    <a:bodyPr/>
                    <a:lstStyle/>
                    <a:p>
                      <a:r>
                        <a:rPr lang="it-IT" dirty="0">
                          <a:latin typeface="Arial Rounded MT Bold" panose="020F0704030504030204" pitchFamily="34" charset="0"/>
                        </a:rPr>
                        <a:t>Surroghe</a:t>
                      </a:r>
                    </a:p>
                  </a:txBody>
                  <a:tcPr/>
                </a:tc>
                <a:tc>
                  <a:txBody>
                    <a:bodyPr/>
                    <a:lstStyle/>
                    <a:p>
                      <a:pPr algn="ctr"/>
                      <a:r>
                        <a:rPr lang="it-IT" dirty="0">
                          <a:latin typeface="Arial Rounded MT Bold" panose="020F0704030504030204" pitchFamily="34" charset="0"/>
                        </a:rPr>
                        <a:t>30</a:t>
                      </a:r>
                    </a:p>
                  </a:txBody>
                  <a:tcPr/>
                </a:tc>
                <a:tc>
                  <a:txBody>
                    <a:bodyPr/>
                    <a:lstStyle/>
                    <a:p>
                      <a:pPr algn="ctr"/>
                      <a:r>
                        <a:rPr lang="it-IT" dirty="0">
                          <a:latin typeface="Arial Rounded MT Bold" panose="020F0704030504030204" pitchFamily="34" charset="0"/>
                        </a:rPr>
                        <a:t>29</a:t>
                      </a:r>
                    </a:p>
                  </a:txBody>
                  <a:tcPr/>
                </a:tc>
                <a:tc>
                  <a:txBody>
                    <a:bodyPr/>
                    <a:lstStyle/>
                    <a:p>
                      <a:pPr algn="ctr"/>
                      <a:r>
                        <a:rPr lang="it-IT" dirty="0">
                          <a:latin typeface="Arial Rounded MT Bold" panose="020F0704030504030204" pitchFamily="34" charset="0"/>
                        </a:rPr>
                        <a:t>-3,6%</a:t>
                      </a:r>
                    </a:p>
                  </a:txBody>
                  <a:tcPr/>
                </a:tc>
                <a:extLst>
                  <a:ext uri="{0D108BD9-81ED-4DB2-BD59-A6C34878D82A}">
                    <a16:rowId xmlns:a16="http://schemas.microsoft.com/office/drawing/2014/main" val="4221588799"/>
                  </a:ext>
                </a:extLst>
              </a:tr>
              <a:tr h="339872">
                <a:tc>
                  <a:txBody>
                    <a:bodyPr/>
                    <a:lstStyle/>
                    <a:p>
                      <a:r>
                        <a:rPr lang="it-IT" dirty="0">
                          <a:latin typeface="Arial Rounded MT Bold" panose="020F0704030504030204" pitchFamily="34" charset="0"/>
                        </a:rPr>
                        <a:t>Terreni agricoli</a:t>
                      </a:r>
                    </a:p>
                  </a:txBody>
                  <a:tcPr/>
                </a:tc>
                <a:tc>
                  <a:txBody>
                    <a:bodyPr/>
                    <a:lstStyle/>
                    <a:p>
                      <a:pPr algn="ctr"/>
                      <a:r>
                        <a:rPr lang="it-IT" dirty="0">
                          <a:latin typeface="Arial Rounded MT Bold" panose="020F0704030504030204" pitchFamily="34" charset="0"/>
                        </a:rPr>
                        <a:t>261</a:t>
                      </a:r>
                    </a:p>
                  </a:txBody>
                  <a:tcPr/>
                </a:tc>
                <a:tc>
                  <a:txBody>
                    <a:bodyPr/>
                    <a:lstStyle/>
                    <a:p>
                      <a:pPr algn="ctr"/>
                      <a:r>
                        <a:rPr lang="it-IT" dirty="0">
                          <a:latin typeface="Arial Rounded MT Bold" panose="020F0704030504030204" pitchFamily="34" charset="0"/>
                        </a:rPr>
                        <a:t>61</a:t>
                      </a:r>
                    </a:p>
                  </a:txBody>
                  <a:tcPr/>
                </a:tc>
                <a:tc>
                  <a:txBody>
                    <a:bodyPr/>
                    <a:lstStyle/>
                    <a:p>
                      <a:pPr algn="ctr"/>
                      <a:r>
                        <a:rPr lang="it-IT" dirty="0">
                          <a:latin typeface="Arial Rounded MT Bold" panose="020F0704030504030204" pitchFamily="34" charset="0"/>
                        </a:rPr>
                        <a:t>-76,6%</a:t>
                      </a:r>
                    </a:p>
                  </a:txBody>
                  <a:tcPr/>
                </a:tc>
                <a:extLst>
                  <a:ext uri="{0D108BD9-81ED-4DB2-BD59-A6C34878D82A}">
                    <a16:rowId xmlns:a16="http://schemas.microsoft.com/office/drawing/2014/main" val="285560856"/>
                  </a:ext>
                </a:extLst>
              </a:tr>
              <a:tr h="594775">
                <a:tc>
                  <a:txBody>
                    <a:bodyPr/>
                    <a:lstStyle/>
                    <a:p>
                      <a:r>
                        <a:rPr lang="it-IT" dirty="0">
                          <a:latin typeface="Arial Rounded MT Bold" panose="020F0704030504030204" pitchFamily="34" charset="0"/>
                        </a:rPr>
                        <a:t>Terreni edificabili</a:t>
                      </a:r>
                    </a:p>
                  </a:txBody>
                  <a:tcPr/>
                </a:tc>
                <a:tc>
                  <a:txBody>
                    <a:bodyPr/>
                    <a:lstStyle/>
                    <a:p>
                      <a:pPr algn="ctr"/>
                      <a:r>
                        <a:rPr lang="it-IT" dirty="0">
                          <a:latin typeface="Arial Rounded MT Bold" panose="020F0704030504030204" pitchFamily="34" charset="0"/>
                        </a:rPr>
                        <a:t>60</a:t>
                      </a:r>
                    </a:p>
                  </a:txBody>
                  <a:tcPr/>
                </a:tc>
                <a:tc>
                  <a:txBody>
                    <a:bodyPr/>
                    <a:lstStyle/>
                    <a:p>
                      <a:pPr algn="ctr"/>
                      <a:r>
                        <a:rPr lang="it-IT" dirty="0">
                          <a:latin typeface="Arial Rounded MT Bold" panose="020F0704030504030204" pitchFamily="34" charset="0"/>
                        </a:rPr>
                        <a:t>24</a:t>
                      </a:r>
                    </a:p>
                  </a:txBody>
                  <a:tcPr/>
                </a:tc>
                <a:tc>
                  <a:txBody>
                    <a:bodyPr/>
                    <a:lstStyle/>
                    <a:p>
                      <a:pPr algn="ctr"/>
                      <a:r>
                        <a:rPr lang="it-IT" dirty="0">
                          <a:latin typeface="Arial Rounded MT Bold" panose="020F0704030504030204" pitchFamily="34" charset="0"/>
                        </a:rPr>
                        <a:t>-59,4%</a:t>
                      </a:r>
                    </a:p>
                  </a:txBody>
                  <a:tcPr/>
                </a:tc>
                <a:extLst>
                  <a:ext uri="{0D108BD9-81ED-4DB2-BD59-A6C34878D82A}">
                    <a16:rowId xmlns:a16="http://schemas.microsoft.com/office/drawing/2014/main" val="143795811"/>
                  </a:ext>
                </a:extLst>
              </a:tr>
              <a:tr h="594775">
                <a:tc>
                  <a:txBody>
                    <a:bodyPr/>
                    <a:lstStyle/>
                    <a:p>
                      <a:r>
                        <a:rPr lang="it-IT" dirty="0">
                          <a:latin typeface="Arial Rounded MT Bold" panose="020F0704030504030204" pitchFamily="34" charset="0"/>
                        </a:rPr>
                        <a:t>Fabbricati abitativi</a:t>
                      </a:r>
                    </a:p>
                  </a:txBody>
                  <a:tcPr/>
                </a:tc>
                <a:tc>
                  <a:txBody>
                    <a:bodyPr/>
                    <a:lstStyle/>
                    <a:p>
                      <a:pPr algn="ctr"/>
                      <a:r>
                        <a:rPr lang="it-IT" dirty="0">
                          <a:latin typeface="Arial Rounded MT Bold" panose="020F0704030504030204" pitchFamily="34" charset="0"/>
                        </a:rPr>
                        <a:t>766</a:t>
                      </a:r>
                    </a:p>
                  </a:txBody>
                  <a:tcPr/>
                </a:tc>
                <a:tc>
                  <a:txBody>
                    <a:bodyPr/>
                    <a:lstStyle/>
                    <a:p>
                      <a:pPr algn="ctr"/>
                      <a:r>
                        <a:rPr lang="it-IT" dirty="0">
                          <a:latin typeface="Arial Rounded MT Bold" panose="020F0704030504030204" pitchFamily="34" charset="0"/>
                        </a:rPr>
                        <a:t>416</a:t>
                      </a:r>
                    </a:p>
                  </a:txBody>
                  <a:tcPr/>
                </a:tc>
                <a:tc>
                  <a:txBody>
                    <a:bodyPr/>
                    <a:lstStyle/>
                    <a:p>
                      <a:pPr algn="ctr"/>
                      <a:r>
                        <a:rPr lang="it-IT" dirty="0">
                          <a:latin typeface="Arial Rounded MT Bold" panose="020F0704030504030204" pitchFamily="34" charset="0"/>
                        </a:rPr>
                        <a:t>-45,6%</a:t>
                      </a:r>
                    </a:p>
                  </a:txBody>
                  <a:tcPr/>
                </a:tc>
                <a:extLst>
                  <a:ext uri="{0D108BD9-81ED-4DB2-BD59-A6C34878D82A}">
                    <a16:rowId xmlns:a16="http://schemas.microsoft.com/office/drawing/2014/main" val="3343161789"/>
                  </a:ext>
                </a:extLst>
              </a:tr>
              <a:tr h="594775">
                <a:tc>
                  <a:txBody>
                    <a:bodyPr/>
                    <a:lstStyle/>
                    <a:p>
                      <a:r>
                        <a:rPr lang="it-IT" dirty="0">
                          <a:latin typeface="Arial Rounded MT Bold" panose="020F0704030504030204" pitchFamily="34" charset="0"/>
                        </a:rPr>
                        <a:t>Fabbricati strumentali</a:t>
                      </a:r>
                    </a:p>
                  </a:txBody>
                  <a:tcPr/>
                </a:tc>
                <a:tc>
                  <a:txBody>
                    <a:bodyPr/>
                    <a:lstStyle/>
                    <a:p>
                      <a:pPr algn="ctr"/>
                      <a:r>
                        <a:rPr lang="it-IT" dirty="0">
                          <a:latin typeface="Arial Rounded MT Bold" panose="020F0704030504030204" pitchFamily="34" charset="0"/>
                        </a:rPr>
                        <a:t>394</a:t>
                      </a:r>
                    </a:p>
                  </a:txBody>
                  <a:tcPr/>
                </a:tc>
                <a:tc>
                  <a:txBody>
                    <a:bodyPr/>
                    <a:lstStyle/>
                    <a:p>
                      <a:pPr algn="ctr"/>
                      <a:r>
                        <a:rPr lang="it-IT" dirty="0">
                          <a:latin typeface="Arial Rounded MT Bold" panose="020F0704030504030204" pitchFamily="34" charset="0"/>
                        </a:rPr>
                        <a:t>182</a:t>
                      </a:r>
                    </a:p>
                  </a:txBody>
                  <a:tcPr/>
                </a:tc>
                <a:tc>
                  <a:txBody>
                    <a:bodyPr/>
                    <a:lstStyle/>
                    <a:p>
                      <a:pPr algn="ctr"/>
                      <a:r>
                        <a:rPr lang="it-IT" dirty="0">
                          <a:latin typeface="Arial Rounded MT Bold" panose="020F0704030504030204" pitchFamily="34" charset="0"/>
                        </a:rPr>
                        <a:t>-53,8%</a:t>
                      </a:r>
                    </a:p>
                  </a:txBody>
                  <a:tcPr/>
                </a:tc>
                <a:extLst>
                  <a:ext uri="{0D108BD9-81ED-4DB2-BD59-A6C34878D82A}">
                    <a16:rowId xmlns:a16="http://schemas.microsoft.com/office/drawing/2014/main" val="2945913271"/>
                  </a:ext>
                </a:extLst>
              </a:tr>
            </a:tbl>
          </a:graphicData>
        </a:graphic>
      </p:graphicFrame>
      <p:sp>
        <p:nvSpPr>
          <p:cNvPr id="7" name="Rettangolo 6">
            <a:extLst>
              <a:ext uri="{FF2B5EF4-FFF2-40B4-BE49-F238E27FC236}">
                <a16:creationId xmlns:a16="http://schemas.microsoft.com/office/drawing/2014/main" id="{F76C8915-D3B9-41A8-A063-2F67E4127879}"/>
              </a:ext>
            </a:extLst>
          </p:cNvPr>
          <p:cNvSpPr/>
          <p:nvPr/>
        </p:nvSpPr>
        <p:spPr>
          <a:xfrm>
            <a:off x="4643372" y="198434"/>
            <a:ext cx="3417923" cy="923330"/>
          </a:xfrm>
          <a:prstGeom prst="rect">
            <a:avLst/>
          </a:prstGeom>
          <a:noFill/>
        </p:spPr>
        <p:txBody>
          <a:bodyPr wrap="none" lIns="91440" tIns="45720" rIns="91440" bIns="45720">
            <a:spAutoFit/>
          </a:bodyPr>
          <a:lstStyle/>
          <a:p>
            <a:pPr algn="ct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In Sicilia: </a:t>
            </a:r>
            <a:endPar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ndParaRPr>
          </a:p>
        </p:txBody>
      </p:sp>
    </p:spTree>
    <p:extLst>
      <p:ext uri="{BB962C8B-B14F-4D97-AF65-F5344CB8AC3E}">
        <p14:creationId xmlns:p14="http://schemas.microsoft.com/office/powerpoint/2010/main" val="23562948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7"/>
                                        </p:tgtEl>
                                        <p:attrNameLst>
                                          <p:attrName>ppt_y</p:attrName>
                                        </p:attrNameLst>
                                      </p:cBhvr>
                                      <p:tavLst>
                                        <p:tav tm="0">
                                          <p:val>
                                            <p:strVal val="#ppt_y"/>
                                          </p:val>
                                        </p:tav>
                                        <p:tav tm="100000">
                                          <p:val>
                                            <p:strVal val="#ppt_y"/>
                                          </p:val>
                                        </p:tav>
                                      </p:tavLst>
                                    </p:anim>
                                    <p:anim calcmode="lin" valueType="num">
                                      <p:cBhvr>
                                        <p:cTn id="9"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2000"/>
                                        <p:tgtEl>
                                          <p:spTgt spid="3"/>
                                        </p:tgtEl>
                                      </p:cBhvr>
                                    </p:animEffect>
                                  </p:childTnLst>
                                </p:cTn>
                              </p:par>
                              <p:par>
                                <p:cTn id="17" presetID="1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700" fill="hold"/>
                                        <p:tgtEl>
                                          <p:spTgt spid="6"/>
                                        </p:tgtEl>
                                        <p:attrNameLst>
                                          <p:attrName>ppt_w</p:attrName>
                                        </p:attrNameLst>
                                      </p:cBhvr>
                                      <p:tavLst>
                                        <p:tav tm="0">
                                          <p:val>
                                            <p:fltVal val="0"/>
                                          </p:val>
                                        </p:tav>
                                        <p:tav tm="100000">
                                          <p:val>
                                            <p:strVal val="#ppt_w"/>
                                          </p:val>
                                        </p:tav>
                                      </p:tavLst>
                                    </p:anim>
                                    <p:anim calcmode="lin" valueType="num">
                                      <p:cBhvr>
                                        <p:cTn id="20" dur="1700" fill="hold"/>
                                        <p:tgtEl>
                                          <p:spTgt spid="6"/>
                                        </p:tgtEl>
                                        <p:attrNameLst>
                                          <p:attrName>ppt_h</p:attrName>
                                        </p:attrNameLst>
                                      </p:cBhvr>
                                      <p:tavLst>
                                        <p:tav tm="0">
                                          <p:val>
                                            <p:fltVal val="0"/>
                                          </p:val>
                                        </p:tav>
                                        <p:tav tm="100000">
                                          <p:val>
                                            <p:strVal val="#ppt_h"/>
                                          </p:val>
                                        </p:tav>
                                      </p:tavLst>
                                    </p:anim>
                                    <p:anim calcmode="lin" valueType="num">
                                      <p:cBhvr>
                                        <p:cTn id="21" dur="17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7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BBD6EE4-9CA4-4D3E-8011-A667271D2F6B}"/>
              </a:ext>
            </a:extLst>
          </p:cNvPr>
          <p:cNvSpPr/>
          <p:nvPr/>
        </p:nvSpPr>
        <p:spPr>
          <a:xfrm>
            <a:off x="590093" y="671885"/>
            <a:ext cx="11197361" cy="1754326"/>
          </a:xfrm>
          <a:prstGeom prst="rect">
            <a:avLst/>
          </a:prstGeom>
          <a:noFill/>
        </p:spPr>
        <p:txBody>
          <a:bodyPr wrap="none" lIns="91440" tIns="45720" rIns="91440" bIns="45720">
            <a:spAutoFit/>
          </a:bodyPr>
          <a:lstStyle/>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MV Boli" panose="02000500030200090000" pitchFamily="2" charset="0"/>
              </a:rPr>
              <a:t>Pandemia e matematica dal 900’ </a:t>
            </a:r>
          </a:p>
          <a:p>
            <a:pPr algn="ct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MV Boli" panose="02000500030200090000" pitchFamily="2" charset="0"/>
              </a:rPr>
              <a:t>fino ai giorni nostri</a:t>
            </a:r>
            <a:endPar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MV Boli" panose="02000500030200090000" pitchFamily="2" charset="0"/>
            </a:endParaRPr>
          </a:p>
        </p:txBody>
      </p:sp>
      <p:sp>
        <p:nvSpPr>
          <p:cNvPr id="5" name="CasellaDiTesto 4">
            <a:extLst>
              <a:ext uri="{FF2B5EF4-FFF2-40B4-BE49-F238E27FC236}">
                <a16:creationId xmlns:a16="http://schemas.microsoft.com/office/drawing/2014/main" id="{289EBC87-8C46-4B8A-A6D8-C2BFD128492E}"/>
              </a:ext>
            </a:extLst>
          </p:cNvPr>
          <p:cNvSpPr txBox="1"/>
          <p:nvPr/>
        </p:nvSpPr>
        <p:spPr>
          <a:xfrm>
            <a:off x="203201" y="2965729"/>
            <a:ext cx="11785598" cy="1200329"/>
          </a:xfrm>
          <a:prstGeom prst="rect">
            <a:avLst/>
          </a:prstGeom>
          <a:noFill/>
        </p:spPr>
        <p:txBody>
          <a:bodyPr wrap="square" rtlCol="0">
            <a:spAutoFit/>
          </a:bodyPr>
          <a:lstStyle/>
          <a:p>
            <a:r>
              <a:rPr lang="it-IT" sz="2400" dirty="0">
                <a:latin typeface="Arial Rounded MT Bold" panose="020F0704030504030204" pitchFamily="34" charset="0"/>
                <a:cs typeface="MV Boli" panose="02000500030200090000" pitchFamily="2" charset="0"/>
              </a:rPr>
              <a:t>Per mettere a confronto la pandemia</a:t>
            </a:r>
          </a:p>
          <a:p>
            <a:r>
              <a:rPr lang="it-IT" sz="2400" dirty="0">
                <a:latin typeface="Arial Rounded MT Bold" panose="020F0704030504030204" pitchFamily="34" charset="0"/>
                <a:cs typeface="MV Boli" panose="02000500030200090000" pitchFamily="2" charset="0"/>
              </a:rPr>
              <a:t> odierna con quelle trascorse del 900’ </a:t>
            </a:r>
          </a:p>
          <a:p>
            <a:r>
              <a:rPr lang="it-IT" sz="2400" dirty="0">
                <a:latin typeface="Arial Rounded MT Bold" panose="020F0704030504030204" pitchFamily="34" charset="0"/>
                <a:cs typeface="MV Boli" panose="02000500030200090000" pitchFamily="2" charset="0"/>
              </a:rPr>
              <a:t>usufruiremo della </a:t>
            </a:r>
            <a:r>
              <a:rPr lang="it-IT" sz="2400" dirty="0">
                <a:solidFill>
                  <a:srgbClr val="FF0000"/>
                </a:solidFill>
                <a:latin typeface="Arial Rounded MT Bold" panose="020F0704030504030204" pitchFamily="34" charset="0"/>
                <a:cs typeface="MV Boli" panose="02000500030200090000" pitchFamily="2" charset="0"/>
              </a:rPr>
              <a:t>statistica</a:t>
            </a:r>
          </a:p>
        </p:txBody>
      </p:sp>
      <p:pic>
        <p:nvPicPr>
          <p:cNvPr id="11" name="Immagine 10">
            <a:extLst>
              <a:ext uri="{FF2B5EF4-FFF2-40B4-BE49-F238E27FC236}">
                <a16:creationId xmlns:a16="http://schemas.microsoft.com/office/drawing/2014/main" id="{BDB35CEB-C9B8-4EA9-9D27-BA6946805365}"/>
              </a:ext>
            </a:extLst>
          </p:cNvPr>
          <p:cNvPicPr>
            <a:picLocks noChangeAspect="1"/>
          </p:cNvPicPr>
          <p:nvPr/>
        </p:nvPicPr>
        <p:blipFill>
          <a:blip r:embed="rId2"/>
          <a:stretch>
            <a:fillRect/>
          </a:stretch>
        </p:blipFill>
        <p:spPr>
          <a:xfrm>
            <a:off x="6188773" y="2411732"/>
            <a:ext cx="4940576" cy="4040116"/>
          </a:xfrm>
          <a:prstGeom prst="rect">
            <a:avLst/>
          </a:prstGeom>
          <a:effectLst>
            <a:outerShdw blurRad="50800" dist="50800" dir="5400000" algn="ctr" rotWithShape="0">
              <a:srgbClr val="000000"/>
            </a:outerShdw>
            <a:reflection endPos="0" dist="50800" dir="5400000" sy="-100000" algn="bl" rotWithShape="0"/>
            <a:softEdge rad="254000"/>
          </a:effectLst>
        </p:spPr>
      </p:pic>
    </p:spTree>
    <p:extLst>
      <p:ext uri="{BB962C8B-B14F-4D97-AF65-F5344CB8AC3E}">
        <p14:creationId xmlns:p14="http://schemas.microsoft.com/office/powerpoint/2010/main" val="3224373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anim calcmode="lin" valueType="num">
                                      <p:cBhvr>
                                        <p:cTn id="9"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par>
                                <p:cTn id="30" presetID="21" presetClass="entr" presetSubtype="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832F5AE-3B1C-4AE4-AA7E-F794BE3D385A}"/>
              </a:ext>
            </a:extLst>
          </p:cNvPr>
          <p:cNvSpPr/>
          <p:nvPr/>
        </p:nvSpPr>
        <p:spPr>
          <a:xfrm>
            <a:off x="2174351" y="649357"/>
            <a:ext cx="7843298" cy="923330"/>
          </a:xfrm>
          <a:prstGeom prst="rect">
            <a:avLst/>
          </a:prstGeom>
          <a:noFill/>
        </p:spPr>
        <p:txBody>
          <a:bodyPr wrap="square" lIns="91440" tIns="45720" rIns="91440" bIns="45720">
            <a:spAutoFit/>
          </a:bodyPr>
          <a:lstStyle/>
          <a:p>
            <a:pPr algn="ct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cs typeface="MV Boli" panose="02000500030200090000" pitchFamily="2" charset="0"/>
              </a:rPr>
              <a:t>Cos’è la statistica? </a:t>
            </a:r>
          </a:p>
        </p:txBody>
      </p:sp>
      <p:sp>
        <p:nvSpPr>
          <p:cNvPr id="5" name="CasellaDiTesto 4">
            <a:extLst>
              <a:ext uri="{FF2B5EF4-FFF2-40B4-BE49-F238E27FC236}">
                <a16:creationId xmlns:a16="http://schemas.microsoft.com/office/drawing/2014/main" id="{32DC4456-3AF4-4B4C-B7C0-D28AF8F99771}"/>
              </a:ext>
            </a:extLst>
          </p:cNvPr>
          <p:cNvSpPr txBox="1"/>
          <p:nvPr/>
        </p:nvSpPr>
        <p:spPr>
          <a:xfrm>
            <a:off x="768626" y="1885070"/>
            <a:ext cx="9421301" cy="1384995"/>
          </a:xfrm>
          <a:prstGeom prst="rect">
            <a:avLst/>
          </a:prstGeom>
          <a:noFill/>
        </p:spPr>
        <p:txBody>
          <a:bodyPr wrap="square" rtlCol="0">
            <a:spAutoFit/>
          </a:bodyPr>
          <a:lstStyle/>
          <a:p>
            <a:r>
              <a:rPr lang="it-IT" sz="2800" dirty="0">
                <a:latin typeface="Arial Rounded MT Bold" panose="020F0704030504030204" pitchFamily="34" charset="0"/>
                <a:cs typeface="MV Boli" panose="02000500030200090000" pitchFamily="2" charset="0"/>
              </a:rPr>
              <a:t>La statistica riguarda lo studio dei fenomeni collettivi riguardanti fenomeni di varia natura (sociali, economici  , politici, </a:t>
            </a:r>
            <a:r>
              <a:rPr lang="it-IT" sz="2800" dirty="0" err="1">
                <a:latin typeface="Arial Rounded MT Bold" panose="020F0704030504030204" pitchFamily="34" charset="0"/>
                <a:cs typeface="MV Boli" panose="02000500030200090000" pitchFamily="2" charset="0"/>
              </a:rPr>
              <a:t>ecc</a:t>
            </a:r>
            <a:r>
              <a:rPr lang="it-IT" sz="2800" dirty="0">
                <a:latin typeface="Arial Rounded MT Bold" panose="020F0704030504030204" pitchFamily="34" charset="0"/>
                <a:cs typeface="MV Boli" panose="02000500030200090000" pitchFamily="2" charset="0"/>
              </a:rPr>
              <a:t>…)</a:t>
            </a:r>
          </a:p>
        </p:txBody>
      </p:sp>
      <p:pic>
        <p:nvPicPr>
          <p:cNvPr id="7" name="Immagine 6">
            <a:extLst>
              <a:ext uri="{FF2B5EF4-FFF2-40B4-BE49-F238E27FC236}">
                <a16:creationId xmlns:a16="http://schemas.microsoft.com/office/drawing/2014/main" id="{D4733CCB-0C55-4870-A4C8-419D31D8B66E}"/>
              </a:ext>
            </a:extLst>
          </p:cNvPr>
          <p:cNvPicPr>
            <a:picLocks noChangeAspect="1"/>
          </p:cNvPicPr>
          <p:nvPr/>
        </p:nvPicPr>
        <p:blipFill>
          <a:blip r:embed="rId2"/>
          <a:stretch>
            <a:fillRect/>
          </a:stretch>
        </p:blipFill>
        <p:spPr>
          <a:xfrm>
            <a:off x="3946123" y="3125172"/>
            <a:ext cx="6130655" cy="3564016"/>
          </a:xfrm>
          <a:prstGeom prst="rect">
            <a:avLst/>
          </a:prstGeom>
          <a:effectLst>
            <a:softEdge rad="406400"/>
          </a:effectLst>
        </p:spPr>
      </p:pic>
    </p:spTree>
    <p:extLst>
      <p:ext uri="{BB962C8B-B14F-4D97-AF65-F5344CB8AC3E}">
        <p14:creationId xmlns:p14="http://schemas.microsoft.com/office/powerpoint/2010/main" val="8440790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06CAA2D-C8C0-4208-B431-1E9F2D2F3E01}"/>
              </a:ext>
            </a:extLst>
          </p:cNvPr>
          <p:cNvSpPr/>
          <p:nvPr/>
        </p:nvSpPr>
        <p:spPr>
          <a:xfrm>
            <a:off x="3394647" y="597877"/>
            <a:ext cx="5852885" cy="923330"/>
          </a:xfrm>
          <a:prstGeom prst="rect">
            <a:avLst/>
          </a:prstGeom>
          <a:noFill/>
        </p:spPr>
        <p:txBody>
          <a:bodyPr wrap="none" lIns="91440" tIns="45720" rIns="91440" bIns="45720">
            <a:spAutoFit/>
          </a:bodyPr>
          <a:lstStyle/>
          <a:p>
            <a:pPr algn="ctr"/>
            <a:r>
              <a:rPr lang="it-IT" sz="5400" dirty="0">
                <a:ln w="0"/>
                <a:effectLst>
                  <a:outerShdw blurRad="38100" dist="19050" dir="2700000" algn="tl" rotWithShape="0">
                    <a:schemeClr val="dk1">
                      <a:alpha val="40000"/>
                    </a:schemeClr>
                  </a:outerShdw>
                </a:effectLst>
                <a:latin typeface="Arial Rounded MT Bold" panose="020F0704030504030204" pitchFamily="34" charset="0"/>
                <a:cs typeface="MV Boli" panose="02000500030200090000" pitchFamily="2" charset="0"/>
              </a:rPr>
              <a:t>Più nel dettaglio:</a:t>
            </a:r>
          </a:p>
        </p:txBody>
      </p:sp>
      <p:sp>
        <p:nvSpPr>
          <p:cNvPr id="5" name="CasellaDiTesto 4">
            <a:extLst>
              <a:ext uri="{FF2B5EF4-FFF2-40B4-BE49-F238E27FC236}">
                <a16:creationId xmlns:a16="http://schemas.microsoft.com/office/drawing/2014/main" id="{3FDBA4E3-62C8-4EDC-9872-C2CFAFD84935}"/>
              </a:ext>
            </a:extLst>
          </p:cNvPr>
          <p:cNvSpPr txBox="1"/>
          <p:nvPr/>
        </p:nvSpPr>
        <p:spPr>
          <a:xfrm>
            <a:off x="182879" y="1901922"/>
            <a:ext cx="9945859" cy="3046988"/>
          </a:xfrm>
          <a:prstGeom prst="rect">
            <a:avLst/>
          </a:prstGeom>
          <a:noFill/>
        </p:spPr>
        <p:txBody>
          <a:bodyPr wrap="square" rtlCol="0">
            <a:spAutoFit/>
          </a:bodyPr>
          <a:lstStyle/>
          <a:p>
            <a:pPr marL="342900" indent="-342900">
              <a:buFont typeface="Wingdings" panose="05000000000000000000" pitchFamily="2" charset="2"/>
              <a:buChar char="Ø"/>
            </a:pPr>
            <a:r>
              <a:rPr lang="it-IT" sz="3200" dirty="0">
                <a:latin typeface="Arial Rounded MT Bold" panose="020F0704030504030204" pitchFamily="34" charset="0"/>
                <a:cs typeface="MV Boli" panose="02000500030200090000" pitchFamily="2" charset="0"/>
              </a:rPr>
              <a:t>L’unità statistica :è il singolo individuo preso in esame</a:t>
            </a:r>
          </a:p>
          <a:p>
            <a:pPr marL="342900" indent="-342900">
              <a:buFont typeface="Wingdings" panose="05000000000000000000" pitchFamily="2" charset="2"/>
              <a:buChar char="Ø"/>
            </a:pPr>
            <a:endParaRPr lang="it-IT" sz="3200" dirty="0">
              <a:latin typeface="MV Boli" panose="02000500030200090000" pitchFamily="2" charset="0"/>
              <a:cs typeface="MV Boli" panose="02000500030200090000" pitchFamily="2" charset="0"/>
            </a:endParaRPr>
          </a:p>
          <a:p>
            <a:pPr marL="342900" indent="-342900">
              <a:buFont typeface="Wingdings" panose="05000000000000000000" pitchFamily="2" charset="2"/>
              <a:buChar char="Ø"/>
            </a:pPr>
            <a:endParaRPr lang="it-IT" sz="3200" dirty="0">
              <a:latin typeface="MV Boli" panose="02000500030200090000" pitchFamily="2" charset="0"/>
              <a:cs typeface="MV Boli" panose="02000500030200090000" pitchFamily="2" charset="0"/>
            </a:endParaRPr>
          </a:p>
          <a:p>
            <a:pPr marL="342900" indent="-342900">
              <a:buFont typeface="Wingdings" panose="05000000000000000000" pitchFamily="2" charset="2"/>
              <a:buChar char="Ø"/>
            </a:pPr>
            <a:r>
              <a:rPr lang="it-IT" sz="3200" dirty="0">
                <a:latin typeface="Arial Rounded MT Bold" panose="020F0704030504030204" pitchFamily="34" charset="0"/>
                <a:cs typeface="MV Boli" panose="02000500030200090000" pitchFamily="2" charset="0"/>
              </a:rPr>
              <a:t>La popolazione statistica: è l’insieme di tutte le unità statistiche prese in esame</a:t>
            </a:r>
          </a:p>
        </p:txBody>
      </p:sp>
      <p:pic>
        <p:nvPicPr>
          <p:cNvPr id="7" name="Immagine 6">
            <a:extLst>
              <a:ext uri="{FF2B5EF4-FFF2-40B4-BE49-F238E27FC236}">
                <a16:creationId xmlns:a16="http://schemas.microsoft.com/office/drawing/2014/main" id="{FACF5F0A-136A-4DED-935C-7BFC613697F0}"/>
              </a:ext>
            </a:extLst>
          </p:cNvPr>
          <p:cNvPicPr>
            <a:picLocks noChangeAspect="1"/>
          </p:cNvPicPr>
          <p:nvPr/>
        </p:nvPicPr>
        <p:blipFill>
          <a:blip r:embed="rId2"/>
          <a:stretch>
            <a:fillRect/>
          </a:stretch>
        </p:blipFill>
        <p:spPr>
          <a:xfrm>
            <a:off x="9062378" y="284134"/>
            <a:ext cx="1207037" cy="1207037"/>
          </a:xfrm>
          <a:prstGeom prst="rect">
            <a:avLst/>
          </a:prstGeom>
        </p:spPr>
      </p:pic>
      <p:pic>
        <p:nvPicPr>
          <p:cNvPr id="9" name="Immagine 8">
            <a:extLst>
              <a:ext uri="{FF2B5EF4-FFF2-40B4-BE49-F238E27FC236}">
                <a16:creationId xmlns:a16="http://schemas.microsoft.com/office/drawing/2014/main" id="{C03B3FD4-EBF1-4C30-A965-BFCCA866E321}"/>
              </a:ext>
            </a:extLst>
          </p:cNvPr>
          <p:cNvPicPr>
            <a:picLocks noChangeAspect="1"/>
          </p:cNvPicPr>
          <p:nvPr/>
        </p:nvPicPr>
        <p:blipFill>
          <a:blip r:embed="rId3"/>
          <a:stretch>
            <a:fillRect/>
          </a:stretch>
        </p:blipFill>
        <p:spPr>
          <a:xfrm>
            <a:off x="2695664" y="2317647"/>
            <a:ext cx="1097926" cy="1593380"/>
          </a:xfrm>
          <a:prstGeom prst="rect">
            <a:avLst/>
          </a:prstGeom>
          <a:effectLst>
            <a:softEdge rad="88900"/>
          </a:effectLst>
        </p:spPr>
      </p:pic>
      <p:pic>
        <p:nvPicPr>
          <p:cNvPr id="11" name="Immagine 10">
            <a:extLst>
              <a:ext uri="{FF2B5EF4-FFF2-40B4-BE49-F238E27FC236}">
                <a16:creationId xmlns:a16="http://schemas.microsoft.com/office/drawing/2014/main" id="{83B5C9E4-4D63-4D29-91F0-10AA74130BD0}"/>
              </a:ext>
            </a:extLst>
          </p:cNvPr>
          <p:cNvPicPr>
            <a:picLocks noChangeAspect="1"/>
          </p:cNvPicPr>
          <p:nvPr/>
        </p:nvPicPr>
        <p:blipFill>
          <a:blip r:embed="rId4"/>
          <a:stretch>
            <a:fillRect/>
          </a:stretch>
        </p:blipFill>
        <p:spPr>
          <a:xfrm>
            <a:off x="8022142" y="4402445"/>
            <a:ext cx="3287507" cy="1854360"/>
          </a:xfrm>
          <a:prstGeom prst="rect">
            <a:avLst/>
          </a:prstGeom>
          <a:effectLst>
            <a:softEdge rad="114300"/>
          </a:effectLst>
        </p:spPr>
      </p:pic>
      <p:sp>
        <p:nvSpPr>
          <p:cNvPr id="12" name="Freccia destra con strisce 11">
            <a:extLst>
              <a:ext uri="{FF2B5EF4-FFF2-40B4-BE49-F238E27FC236}">
                <a16:creationId xmlns:a16="http://schemas.microsoft.com/office/drawing/2014/main" id="{E95A3AA9-7608-4977-A22E-96479DBDE017}"/>
              </a:ext>
            </a:extLst>
          </p:cNvPr>
          <p:cNvSpPr/>
          <p:nvPr/>
        </p:nvSpPr>
        <p:spPr>
          <a:xfrm>
            <a:off x="6949440" y="4536831"/>
            <a:ext cx="787791" cy="295421"/>
          </a:xfrm>
          <a:prstGeom prst="stripedRightArrow">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Freccia destra con strisce 12">
            <a:extLst>
              <a:ext uri="{FF2B5EF4-FFF2-40B4-BE49-F238E27FC236}">
                <a16:creationId xmlns:a16="http://schemas.microsoft.com/office/drawing/2014/main" id="{C5DC2617-36FA-401E-AF26-9ED123BCA1BF}"/>
              </a:ext>
            </a:extLst>
          </p:cNvPr>
          <p:cNvSpPr/>
          <p:nvPr/>
        </p:nvSpPr>
        <p:spPr>
          <a:xfrm>
            <a:off x="1927274" y="2588455"/>
            <a:ext cx="576775" cy="281354"/>
          </a:xfrm>
          <a:prstGeom prst="stripedRightArrow">
            <a:avLst/>
          </a:prstGeom>
          <a:solidFill>
            <a:schemeClr val="tx1"/>
          </a:solidFill>
          <a:ln>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1880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1" presetClass="entr" presetSubtype="3"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3)">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200" fill="hold"/>
                                        <p:tgtEl>
                                          <p:spTgt spid="5"/>
                                        </p:tgtEl>
                                        <p:attrNameLst>
                                          <p:attrName>ppt_y</p:attrName>
                                        </p:attrNameLst>
                                      </p:cBhvr>
                                      <p:tavLst>
                                        <p:tav tm="0">
                                          <p:val>
                                            <p:strVal val="#ppt_y"/>
                                          </p:val>
                                        </p:tav>
                                        <p:tav tm="100000">
                                          <p:val>
                                            <p:strVal val="#ppt_y"/>
                                          </p:val>
                                        </p:tav>
                                      </p:tavLst>
                                    </p:anim>
                                    <p:anim calcmode="lin" valueType="num">
                                      <p:cBhvr>
                                        <p:cTn id="20" dur="2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2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00" tmFilter="0,0; .5, 1; 1, 1"/>
                                        <p:tgtEl>
                                          <p:spTgt spid="5"/>
                                        </p:tgtEl>
                                      </p:cBhvr>
                                    </p:animEffect>
                                  </p:childTnLst>
                                </p:cTn>
                              </p:par>
                              <p:par>
                                <p:cTn id="23" presetID="26"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3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800" decel="100000"/>
                                        <p:tgtEl>
                                          <p:spTgt spid="11"/>
                                        </p:tgtEl>
                                      </p:cBhvr>
                                    </p:animEffect>
                                    <p:anim calcmode="lin" valueType="num">
                                      <p:cBhvr>
                                        <p:cTn id="42" dur="800" decel="100000" fill="hold"/>
                                        <p:tgtEl>
                                          <p:spTgt spid="11"/>
                                        </p:tgtEl>
                                        <p:attrNameLst>
                                          <p:attrName>style.rotation</p:attrName>
                                        </p:attrNameLst>
                                      </p:cBhvr>
                                      <p:tavLst>
                                        <p:tav tm="0">
                                          <p:val>
                                            <p:fltVal val="-90"/>
                                          </p:val>
                                        </p:tav>
                                        <p:tav tm="100000">
                                          <p:val>
                                            <p:fltVal val="0"/>
                                          </p:val>
                                        </p:tav>
                                      </p:tavLst>
                                    </p:anim>
                                    <p:anim calcmode="lin" valueType="num">
                                      <p:cBhvr>
                                        <p:cTn id="43" dur="800" decel="100000" fill="hold"/>
                                        <p:tgtEl>
                                          <p:spTgt spid="11"/>
                                        </p:tgtEl>
                                        <p:attrNameLst>
                                          <p:attrName>ppt_x</p:attrName>
                                        </p:attrNameLst>
                                      </p:cBhvr>
                                      <p:tavLst>
                                        <p:tav tm="0">
                                          <p:val>
                                            <p:strVal val="#ppt_x+0.4"/>
                                          </p:val>
                                        </p:tav>
                                        <p:tav tm="100000">
                                          <p:val>
                                            <p:strVal val="#ppt_x-0.05"/>
                                          </p:val>
                                        </p:tav>
                                      </p:tavLst>
                                    </p:anim>
                                    <p:anim calcmode="lin" valueType="num">
                                      <p:cBhvr>
                                        <p:cTn id="44" dur="800" decel="100000" fill="hold"/>
                                        <p:tgtEl>
                                          <p:spTgt spid="11"/>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E9D1B4ED-7556-4B0B-AD24-01243B5399D6}"/>
              </a:ext>
            </a:extLst>
          </p:cNvPr>
          <p:cNvSpPr/>
          <p:nvPr/>
        </p:nvSpPr>
        <p:spPr>
          <a:xfrm>
            <a:off x="1470952" y="156812"/>
            <a:ext cx="9250096" cy="923330"/>
          </a:xfrm>
          <a:prstGeom prst="rect">
            <a:avLst/>
          </a:prstGeom>
          <a:noFill/>
        </p:spPr>
        <p:txBody>
          <a:bodyPr wrap="none" lIns="91440" tIns="45720" rIns="91440" bIns="45720">
            <a:spAutoFit/>
          </a:bodyPr>
          <a:lstStyle/>
          <a:p>
            <a:pPr algn="ctr"/>
            <a:r>
              <a:rPr lang="it-IT" sz="5400" b="0" cap="none" spc="0" dirty="0">
                <a:ln w="0"/>
                <a:solidFill>
                  <a:schemeClr val="accent5">
                    <a:lumMod val="75000"/>
                  </a:schemeClr>
                </a:solidFill>
                <a:effectLst/>
                <a:latin typeface="Arial Rounded MT Bold" panose="020F0704030504030204" pitchFamily="34" charset="0"/>
                <a:cs typeface="MV Boli" panose="02000500030200090000" pitchFamily="2" charset="0"/>
              </a:rPr>
              <a:t>Statistiche sul corona virus</a:t>
            </a:r>
          </a:p>
        </p:txBody>
      </p:sp>
      <p:sp>
        <p:nvSpPr>
          <p:cNvPr id="7" name="CasellaDiTesto 6">
            <a:extLst>
              <a:ext uri="{FF2B5EF4-FFF2-40B4-BE49-F238E27FC236}">
                <a16:creationId xmlns:a16="http://schemas.microsoft.com/office/drawing/2014/main" id="{3E7234DE-AC60-4A91-BEE4-F6F928C16132}"/>
              </a:ext>
            </a:extLst>
          </p:cNvPr>
          <p:cNvSpPr txBox="1"/>
          <p:nvPr/>
        </p:nvSpPr>
        <p:spPr>
          <a:xfrm>
            <a:off x="5641144" y="2968283"/>
            <a:ext cx="914400" cy="914400"/>
          </a:xfrm>
          <a:prstGeom prst="rect">
            <a:avLst/>
          </a:prstGeom>
          <a:noFill/>
        </p:spPr>
        <p:txBody>
          <a:bodyPr wrap="square" rtlCol="0">
            <a:spAutoFit/>
          </a:bodyPr>
          <a:lstStyle/>
          <a:p>
            <a:endParaRPr lang="it-IT" dirty="0"/>
          </a:p>
        </p:txBody>
      </p:sp>
      <p:sp>
        <p:nvSpPr>
          <p:cNvPr id="2" name="CasellaDiTesto 1">
            <a:extLst>
              <a:ext uri="{FF2B5EF4-FFF2-40B4-BE49-F238E27FC236}">
                <a16:creationId xmlns:a16="http://schemas.microsoft.com/office/drawing/2014/main" id="{BC214E92-26D8-495E-B0B5-41BDF6F723EB}"/>
              </a:ext>
            </a:extLst>
          </p:cNvPr>
          <p:cNvSpPr txBox="1"/>
          <p:nvPr/>
        </p:nvSpPr>
        <p:spPr>
          <a:xfrm>
            <a:off x="0" y="1272209"/>
            <a:ext cx="4479235" cy="4154984"/>
          </a:xfrm>
          <a:prstGeom prst="rect">
            <a:avLst/>
          </a:prstGeom>
          <a:noFill/>
        </p:spPr>
        <p:txBody>
          <a:bodyPr wrap="square" rtlCol="0">
            <a:spAutoFit/>
          </a:bodyPr>
          <a:lstStyle/>
          <a:p>
            <a:pPr algn="just"/>
            <a:r>
              <a:rPr lang="it-IT" sz="2400" dirty="0">
                <a:latin typeface="Arial Rounded MT Bold" panose="020F0704030504030204" pitchFamily="34" charset="0"/>
              </a:rPr>
              <a:t>La statistica inoltre, sfrutta </a:t>
            </a:r>
            <a:r>
              <a:rPr lang="it-IT" sz="2400" dirty="0">
                <a:solidFill>
                  <a:srgbClr val="FF0000"/>
                </a:solidFill>
                <a:latin typeface="Arial Rounded MT Bold" panose="020F0704030504030204" pitchFamily="34" charset="0"/>
              </a:rPr>
              <a:t>rappresentazioni grafiche </a:t>
            </a:r>
            <a:r>
              <a:rPr lang="it-IT" sz="2400" dirty="0">
                <a:latin typeface="Arial Rounded MT Bold" panose="020F0704030504030204" pitchFamily="34" charset="0"/>
              </a:rPr>
              <a:t>per capire a colpo d’occhio l’andamento di un determinato fenomeno, in questo caso, abbiamo preso in esame i contagi da COVID-19 dal 1 settembre 2020 fino all’8 dicembre. La rappresentazione grafica utilizzata è </a:t>
            </a:r>
            <a:r>
              <a:rPr lang="it-IT" sz="2400" dirty="0" err="1">
                <a:latin typeface="Arial Rounded MT Bold" panose="020F0704030504030204" pitchFamily="34" charset="0"/>
              </a:rPr>
              <a:t>un«istogramma</a:t>
            </a:r>
            <a:r>
              <a:rPr lang="it-IT" sz="2400" dirty="0">
                <a:latin typeface="Arial Rounded MT Bold" panose="020F0704030504030204" pitchFamily="34" charset="0"/>
              </a:rPr>
              <a:t>».</a:t>
            </a:r>
          </a:p>
        </p:txBody>
      </p:sp>
      <p:pic>
        <p:nvPicPr>
          <p:cNvPr id="5" name="Immagine 4">
            <a:extLst>
              <a:ext uri="{FF2B5EF4-FFF2-40B4-BE49-F238E27FC236}">
                <a16:creationId xmlns:a16="http://schemas.microsoft.com/office/drawing/2014/main" id="{E47AD106-F757-4B65-96BA-2B5868810B77}"/>
              </a:ext>
            </a:extLst>
          </p:cNvPr>
          <p:cNvPicPr>
            <a:picLocks noChangeAspect="1"/>
          </p:cNvPicPr>
          <p:nvPr/>
        </p:nvPicPr>
        <p:blipFill>
          <a:blip r:embed="rId2"/>
          <a:stretch>
            <a:fillRect/>
          </a:stretch>
        </p:blipFill>
        <p:spPr>
          <a:xfrm>
            <a:off x="4479235" y="1272208"/>
            <a:ext cx="7755233" cy="4313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asellaDiTesto 2">
            <a:extLst>
              <a:ext uri="{FF2B5EF4-FFF2-40B4-BE49-F238E27FC236}">
                <a16:creationId xmlns:a16="http://schemas.microsoft.com/office/drawing/2014/main" id="{65501899-C829-41C6-B921-5F29C6C7EC42}"/>
              </a:ext>
            </a:extLst>
          </p:cNvPr>
          <p:cNvSpPr txBox="1"/>
          <p:nvPr/>
        </p:nvSpPr>
        <p:spPr>
          <a:xfrm>
            <a:off x="185531" y="5659017"/>
            <a:ext cx="9899373" cy="1015663"/>
          </a:xfrm>
          <a:prstGeom prst="rect">
            <a:avLst/>
          </a:prstGeom>
          <a:noFill/>
        </p:spPr>
        <p:txBody>
          <a:bodyPr wrap="square" rtlCol="0">
            <a:spAutoFit/>
          </a:bodyPr>
          <a:lstStyle/>
          <a:p>
            <a:r>
              <a:rPr lang="it-IT" sz="2000" dirty="0">
                <a:solidFill>
                  <a:schemeClr val="tx1">
                    <a:lumMod val="95000"/>
                  </a:schemeClr>
                </a:solidFill>
                <a:latin typeface="Arial Rounded MT Bold" panose="020F0704030504030204" pitchFamily="34" charset="0"/>
              </a:rPr>
              <a:t>Possiamo osservare quindi che nel periodo estivo, c’è stato un appiattimento dei contagi, ma con l’avvento del periodo invernale la curva ha iniziato a rialzarsi</a:t>
            </a:r>
          </a:p>
        </p:txBody>
      </p:sp>
    </p:spTree>
    <p:extLst>
      <p:ext uri="{BB962C8B-B14F-4D97-AF65-F5344CB8AC3E}">
        <p14:creationId xmlns:p14="http://schemas.microsoft.com/office/powerpoint/2010/main" val="9629266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900"/>
                                        <p:tgtEl>
                                          <p:spTgt spid="2"/>
                                        </p:tgtEl>
                                      </p:cBhvr>
                                    </p:animEffect>
                                  </p:childTnLst>
                                </p:cTn>
                              </p:par>
                              <p:par>
                                <p:cTn id="13" presetID="49" presetClass="entr" presetSubtype="0"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100" fill="hold"/>
                                        <p:tgtEl>
                                          <p:spTgt spid="5"/>
                                        </p:tgtEl>
                                        <p:attrNameLst>
                                          <p:attrName>ppt_w</p:attrName>
                                        </p:attrNameLst>
                                      </p:cBhvr>
                                      <p:tavLst>
                                        <p:tav tm="0">
                                          <p:val>
                                            <p:fltVal val="0"/>
                                          </p:val>
                                        </p:tav>
                                        <p:tav tm="100000">
                                          <p:val>
                                            <p:strVal val="#ppt_w"/>
                                          </p:val>
                                        </p:tav>
                                      </p:tavLst>
                                    </p:anim>
                                    <p:anim calcmode="lin" valueType="num">
                                      <p:cBhvr>
                                        <p:cTn id="16" dur="1100" fill="hold"/>
                                        <p:tgtEl>
                                          <p:spTgt spid="5"/>
                                        </p:tgtEl>
                                        <p:attrNameLst>
                                          <p:attrName>ppt_h</p:attrName>
                                        </p:attrNameLst>
                                      </p:cBhvr>
                                      <p:tavLst>
                                        <p:tav tm="0">
                                          <p:val>
                                            <p:fltVal val="0"/>
                                          </p:val>
                                        </p:tav>
                                        <p:tav tm="100000">
                                          <p:val>
                                            <p:strVal val="#ppt_h"/>
                                          </p:val>
                                        </p:tav>
                                      </p:tavLst>
                                    </p:anim>
                                    <p:anim calcmode="lin" valueType="num">
                                      <p:cBhvr>
                                        <p:cTn id="17" dur="1100" fill="hold"/>
                                        <p:tgtEl>
                                          <p:spTgt spid="5"/>
                                        </p:tgtEl>
                                        <p:attrNameLst>
                                          <p:attrName>style.rotation</p:attrName>
                                        </p:attrNameLst>
                                      </p:cBhvr>
                                      <p:tavLst>
                                        <p:tav tm="0">
                                          <p:val>
                                            <p:fltVal val="360"/>
                                          </p:val>
                                        </p:tav>
                                        <p:tav tm="100000">
                                          <p:val>
                                            <p:fltVal val="0"/>
                                          </p:val>
                                        </p:tav>
                                      </p:tavLst>
                                    </p:anim>
                                    <p:animEffect transition="in" filter="fade">
                                      <p:cBhvr>
                                        <p:cTn id="18" dur="11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by="(-#ppt_w*2)" calcmode="lin" valueType="num">
                                      <p:cBhvr rctx="PPT">
                                        <p:cTn id="23" dur="150" autoRev="1" fill="hold">
                                          <p:stCondLst>
                                            <p:cond delay="0"/>
                                          </p:stCondLst>
                                        </p:cTn>
                                        <p:tgtEl>
                                          <p:spTgt spid="3">
                                            <p:txEl>
                                              <p:pRg st="0" end="0"/>
                                            </p:txEl>
                                          </p:spTgt>
                                        </p:tgtEl>
                                        <p:attrNameLst>
                                          <p:attrName>ppt_w</p:attrName>
                                        </p:attrNameLst>
                                      </p:cBhvr>
                                    </p:anim>
                                    <p:anim by="(#ppt_w*0.50)" calcmode="lin" valueType="num">
                                      <p:cBhvr>
                                        <p:cTn id="24" dur="150" decel="50000" autoRev="1" fill="hold">
                                          <p:stCondLst>
                                            <p:cond delay="0"/>
                                          </p:stCondLst>
                                        </p:cTn>
                                        <p:tgtEl>
                                          <p:spTgt spid="3">
                                            <p:txEl>
                                              <p:pRg st="0" end="0"/>
                                            </p:txEl>
                                          </p:spTgt>
                                        </p:tgtEl>
                                        <p:attrNameLst>
                                          <p:attrName>ppt_x</p:attrName>
                                        </p:attrNameLst>
                                      </p:cBhvr>
                                    </p:anim>
                                    <p:anim from="(-#ppt_h/2)" to="(#ppt_y)" calcmode="lin" valueType="num">
                                      <p:cBhvr>
                                        <p:cTn id="25" dur="300" fill="hold">
                                          <p:stCondLst>
                                            <p:cond delay="0"/>
                                          </p:stCondLst>
                                        </p:cTn>
                                        <p:tgtEl>
                                          <p:spTgt spid="3">
                                            <p:txEl>
                                              <p:pRg st="0" end="0"/>
                                            </p:txEl>
                                          </p:spTgt>
                                        </p:tgtEl>
                                        <p:attrNameLst>
                                          <p:attrName>ppt_y</p:attrName>
                                        </p:attrNameLst>
                                      </p:cBhvr>
                                    </p:anim>
                                    <p:animRot by="21600000">
                                      <p:cBhvr>
                                        <p:cTn id="26" dur="3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748D3B0-3DCB-4E4F-9603-0C99A4025FD8}"/>
              </a:ext>
            </a:extLst>
          </p:cNvPr>
          <p:cNvSpPr/>
          <p:nvPr/>
        </p:nvSpPr>
        <p:spPr>
          <a:xfrm>
            <a:off x="1527313" y="212035"/>
            <a:ext cx="9137373" cy="2123658"/>
          </a:xfrm>
          <a:prstGeom prst="rect">
            <a:avLst/>
          </a:prstGeom>
          <a:noFill/>
        </p:spPr>
        <p:txBody>
          <a:bodyPr wrap="square" lIns="91440" tIns="45720" rIns="91440" bIns="45720">
            <a:spAutoFit/>
          </a:bodyPr>
          <a:lstStyle/>
          <a:p>
            <a:pPr algn="ctr"/>
            <a:r>
              <a:rPr lang="it-IT" sz="5400" b="0" cap="none" spc="0" dirty="0">
                <a:ln w="0"/>
                <a:solidFill>
                  <a:srgbClr val="FFFF00"/>
                </a:solidFill>
                <a:effectLst>
                  <a:outerShdw blurRad="38100" dist="25400" dir="5400000" algn="ctr" rotWithShape="0">
                    <a:srgbClr val="6E747A">
                      <a:alpha val="43000"/>
                    </a:srgbClr>
                  </a:outerShdw>
                </a:effectLst>
                <a:latin typeface="Arial Rounded MT Bold" panose="020F0704030504030204" pitchFamily="34" charset="0"/>
              </a:rPr>
              <a:t>COVID-19 ED INFLUENZA SPAGNOLA</a:t>
            </a:r>
          </a:p>
          <a:p>
            <a:pPr algn="ctr"/>
            <a:r>
              <a:rPr lang="it-IT" sz="2400" dirty="0">
                <a:ln w="0"/>
                <a:solidFill>
                  <a:srgbClr val="FFFF00"/>
                </a:solidFill>
                <a:effectLst>
                  <a:outerShdw blurRad="38100" dist="25400" dir="5400000" algn="ctr" rotWithShape="0">
                    <a:srgbClr val="6E747A">
                      <a:alpha val="43000"/>
                    </a:srgbClr>
                  </a:outerShdw>
                </a:effectLst>
                <a:latin typeface="Arial Rounded MT Bold" panose="020F0704030504030204" pitchFamily="34" charset="0"/>
              </a:rPr>
              <a:t>Il confronto:</a:t>
            </a:r>
            <a:endParaRPr lang="it-IT" sz="2400" b="0" cap="none" spc="0" dirty="0">
              <a:ln w="0"/>
              <a:solidFill>
                <a:srgbClr val="FFFF00"/>
              </a:solidFill>
              <a:effectLst>
                <a:outerShdw blurRad="38100" dist="25400" dir="5400000" algn="ctr" rotWithShape="0">
                  <a:srgbClr val="6E747A">
                    <a:alpha val="43000"/>
                  </a:srgbClr>
                </a:outerShdw>
              </a:effectLst>
              <a:latin typeface="Arial Rounded MT Bold" panose="020F0704030504030204" pitchFamily="34" charset="0"/>
            </a:endParaRPr>
          </a:p>
        </p:txBody>
      </p:sp>
      <p:pic>
        <p:nvPicPr>
          <p:cNvPr id="6" name="Immagine 5">
            <a:extLst>
              <a:ext uri="{FF2B5EF4-FFF2-40B4-BE49-F238E27FC236}">
                <a16:creationId xmlns:a16="http://schemas.microsoft.com/office/drawing/2014/main" id="{2E7B8664-6F2A-47E0-B8DF-2024B619F9EB}"/>
              </a:ext>
            </a:extLst>
          </p:cNvPr>
          <p:cNvPicPr>
            <a:picLocks noChangeAspect="1"/>
          </p:cNvPicPr>
          <p:nvPr/>
        </p:nvPicPr>
        <p:blipFill>
          <a:blip r:embed="rId2"/>
          <a:stretch>
            <a:fillRect/>
          </a:stretch>
        </p:blipFill>
        <p:spPr>
          <a:xfrm>
            <a:off x="563257" y="2645920"/>
            <a:ext cx="5273883" cy="2004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tangolo 6">
            <a:extLst>
              <a:ext uri="{FF2B5EF4-FFF2-40B4-BE49-F238E27FC236}">
                <a16:creationId xmlns:a16="http://schemas.microsoft.com/office/drawing/2014/main" id="{8E1F7D93-C896-4A88-AC82-0C51C1F2AACD}"/>
              </a:ext>
            </a:extLst>
          </p:cNvPr>
          <p:cNvSpPr/>
          <p:nvPr/>
        </p:nvSpPr>
        <p:spPr>
          <a:xfrm>
            <a:off x="7101810" y="2089668"/>
            <a:ext cx="4361319" cy="461665"/>
          </a:xfrm>
          <a:prstGeom prst="rect">
            <a:avLst/>
          </a:prstGeom>
          <a:noFill/>
        </p:spPr>
        <p:txBody>
          <a:bodyPr wrap="square" lIns="91440" tIns="45720" rIns="91440" bIns="45720">
            <a:spAutoFit/>
          </a:bodyPr>
          <a:lstStyle/>
          <a:p>
            <a:pPr algn="ctr"/>
            <a:r>
              <a:rPr lang="it-IT"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COVID-19</a:t>
            </a:r>
            <a:endParaRPr lang="it-IT"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ndParaRPr>
          </a:p>
        </p:txBody>
      </p:sp>
      <p:sp>
        <p:nvSpPr>
          <p:cNvPr id="9" name="Rettangolo 8">
            <a:extLst>
              <a:ext uri="{FF2B5EF4-FFF2-40B4-BE49-F238E27FC236}">
                <a16:creationId xmlns:a16="http://schemas.microsoft.com/office/drawing/2014/main" id="{EE2748D4-EE3A-4F86-919F-0A8244FFC341}"/>
              </a:ext>
            </a:extLst>
          </p:cNvPr>
          <p:cNvSpPr/>
          <p:nvPr/>
        </p:nvSpPr>
        <p:spPr>
          <a:xfrm>
            <a:off x="2055261" y="2027814"/>
            <a:ext cx="1905971" cy="461665"/>
          </a:xfrm>
          <a:prstGeom prst="rect">
            <a:avLst/>
          </a:prstGeom>
          <a:noFill/>
        </p:spPr>
        <p:txBody>
          <a:bodyPr wrap="none" lIns="91440" tIns="45720" rIns="91440" bIns="45720">
            <a:spAutoFit/>
          </a:bodyPr>
          <a:lstStyle/>
          <a:p>
            <a:pPr algn="ctr"/>
            <a:r>
              <a:rPr lang="it-IT" sz="24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SPAGNOLA</a:t>
            </a:r>
            <a:endParaRPr lang="it-IT" sz="2400" b="0" cap="none" spc="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10" name="CasellaDiTesto 9">
            <a:extLst>
              <a:ext uri="{FF2B5EF4-FFF2-40B4-BE49-F238E27FC236}">
                <a16:creationId xmlns:a16="http://schemas.microsoft.com/office/drawing/2014/main" id="{D00F83B9-BC01-4C7B-AC28-F0C2228A1A37}"/>
              </a:ext>
            </a:extLst>
          </p:cNvPr>
          <p:cNvSpPr txBox="1"/>
          <p:nvPr/>
        </p:nvSpPr>
        <p:spPr>
          <a:xfrm>
            <a:off x="728868" y="5167040"/>
            <a:ext cx="10734261" cy="1569660"/>
          </a:xfrm>
          <a:prstGeom prst="rect">
            <a:avLst/>
          </a:prstGeom>
          <a:noFill/>
        </p:spPr>
        <p:txBody>
          <a:bodyPr wrap="square" rtlCol="0">
            <a:spAutoFit/>
          </a:bodyPr>
          <a:lstStyle/>
          <a:p>
            <a:r>
              <a:rPr lang="it-IT" sz="2400" dirty="0">
                <a:solidFill>
                  <a:srgbClr val="FFFF00"/>
                </a:solidFill>
                <a:latin typeface="Arial Rounded MT Bold" panose="020F0704030504030204" pitchFamily="34" charset="0"/>
              </a:rPr>
              <a:t>I grafici, ci possono aiutare anche nella comparazione di due pandemie, come la Spagnola ed il COVID-19, anche in questo caso abbiamo utilizzato gli istogrammi per riportare la mortalità delle due pandemie.</a:t>
            </a:r>
          </a:p>
        </p:txBody>
      </p:sp>
      <p:pic>
        <p:nvPicPr>
          <p:cNvPr id="5" name="Immagine 4">
            <a:extLst>
              <a:ext uri="{FF2B5EF4-FFF2-40B4-BE49-F238E27FC236}">
                <a16:creationId xmlns:a16="http://schemas.microsoft.com/office/drawing/2014/main" id="{2244AB51-C392-47E3-909F-3E8D414D0A47}"/>
              </a:ext>
            </a:extLst>
          </p:cNvPr>
          <p:cNvPicPr>
            <a:picLocks noChangeAspect="1"/>
          </p:cNvPicPr>
          <p:nvPr/>
        </p:nvPicPr>
        <p:blipFill>
          <a:blip r:embed="rId3"/>
          <a:stretch>
            <a:fillRect/>
          </a:stretch>
        </p:blipFill>
        <p:spPr>
          <a:xfrm>
            <a:off x="6689518" y="2645919"/>
            <a:ext cx="5045906" cy="2067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661452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1" presetID="22" presetClass="entr" presetSubtype="4" fill="hold" grpId="0"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outHorizontal)">
                                      <p:cBhvr>
                                        <p:cTn id="35" dur="500"/>
                                        <p:tgtEl>
                                          <p:spTgt spid="6"/>
                                        </p:tgtEl>
                                      </p:cBhvr>
                                    </p:animEffect>
                                  </p:childTnLst>
                                </p:cTn>
                              </p:par>
                              <p:par>
                                <p:cTn id="36" presetID="18" presetClass="entr" presetSubtype="12"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trips(downLeft)">
                                      <p:cBhvr>
                                        <p:cTn id="38" dur="22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down)">
                                      <p:cBhvr>
                                        <p:cTn id="43"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7C7F95B-B90C-43F8-9F66-FBE418FD0024}"/>
              </a:ext>
            </a:extLst>
          </p:cNvPr>
          <p:cNvSpPr txBox="1"/>
          <p:nvPr/>
        </p:nvSpPr>
        <p:spPr>
          <a:xfrm>
            <a:off x="5638800" y="2971800"/>
            <a:ext cx="914400" cy="914400"/>
          </a:xfrm>
          <a:prstGeom prst="rect">
            <a:avLst/>
          </a:prstGeom>
          <a:noFill/>
        </p:spPr>
        <p:txBody>
          <a:bodyPr wrap="square" rtlCol="0">
            <a:spAutoFit/>
          </a:bodyPr>
          <a:lstStyle/>
          <a:p>
            <a:endParaRPr lang="it-IT" dirty="0"/>
          </a:p>
        </p:txBody>
      </p:sp>
      <p:sp>
        <p:nvSpPr>
          <p:cNvPr id="4" name="CasellaDiTesto 3">
            <a:extLst>
              <a:ext uri="{FF2B5EF4-FFF2-40B4-BE49-F238E27FC236}">
                <a16:creationId xmlns:a16="http://schemas.microsoft.com/office/drawing/2014/main" id="{7F454186-8333-4F28-915B-35C17639989F}"/>
              </a:ext>
            </a:extLst>
          </p:cNvPr>
          <p:cNvSpPr txBox="1"/>
          <p:nvPr/>
        </p:nvSpPr>
        <p:spPr>
          <a:xfrm>
            <a:off x="1333500" y="807453"/>
            <a:ext cx="9525000" cy="2554545"/>
          </a:xfrm>
          <a:prstGeom prst="rect">
            <a:avLst/>
          </a:prstGeom>
          <a:noFill/>
        </p:spPr>
        <p:txBody>
          <a:bodyPr wrap="square" rtlCol="0">
            <a:spAutoFit/>
          </a:bodyPr>
          <a:lstStyle/>
          <a:p>
            <a:pPr algn="ctr"/>
            <a:r>
              <a:rPr lang="it-IT" sz="3200" dirty="0">
                <a:solidFill>
                  <a:schemeClr val="accent5">
                    <a:lumMod val="75000"/>
                  </a:schemeClr>
                </a:solidFill>
                <a:latin typeface="Arial Rounded MT Bold" panose="020F0704030504030204" pitchFamily="34" charset="0"/>
              </a:rPr>
              <a:t>Quando sarà tutto finito saremo persone migliori, aperti ad accogliere gli altri come dono, a rispettare l’ambiente perché fonte di vita, nell’ottica di un futuro benessere spirituale, sociale ed economico.</a:t>
            </a:r>
          </a:p>
        </p:txBody>
      </p:sp>
      <p:pic>
        <p:nvPicPr>
          <p:cNvPr id="6" name="Immagine 5">
            <a:extLst>
              <a:ext uri="{FF2B5EF4-FFF2-40B4-BE49-F238E27FC236}">
                <a16:creationId xmlns:a16="http://schemas.microsoft.com/office/drawing/2014/main" id="{E5360C2D-F833-4880-9335-599E5BE30071}"/>
              </a:ext>
            </a:extLst>
          </p:cNvPr>
          <p:cNvPicPr>
            <a:picLocks noChangeAspect="1"/>
          </p:cNvPicPr>
          <p:nvPr/>
        </p:nvPicPr>
        <p:blipFill>
          <a:blip r:embed="rId2"/>
          <a:stretch>
            <a:fillRect/>
          </a:stretch>
        </p:blipFill>
        <p:spPr>
          <a:xfrm>
            <a:off x="3653790" y="3496003"/>
            <a:ext cx="5246370" cy="29278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784213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p:tgtEl>
                                          <p:spTgt spid="4"/>
                                        </p:tgtEl>
                                      </p:cBhvr>
                                    </p:animEffect>
                                    <p:anim calcmode="lin" valueType="num">
                                      <p:cBhvr>
                                        <p:cTn id="8" dur="1600" fill="hold"/>
                                        <p:tgtEl>
                                          <p:spTgt spid="4"/>
                                        </p:tgtEl>
                                        <p:attrNameLst>
                                          <p:attrName>ppt_x</p:attrName>
                                        </p:attrNameLst>
                                      </p:cBhvr>
                                      <p:tavLst>
                                        <p:tav tm="0">
                                          <p:val>
                                            <p:strVal val="#ppt_x"/>
                                          </p:val>
                                        </p:tav>
                                        <p:tav tm="100000">
                                          <p:val>
                                            <p:strVal val="#ppt_x"/>
                                          </p:val>
                                        </p:tav>
                                      </p:tavLst>
                                    </p:anim>
                                    <p:anim calcmode="lin" valueType="num">
                                      <p:cBhvr>
                                        <p:cTn id="9" dur="1600" fill="hold"/>
                                        <p:tgtEl>
                                          <p:spTgt spid="4"/>
                                        </p:tgtEl>
                                        <p:attrNameLst>
                                          <p:attrName>ppt_y</p:attrName>
                                        </p:attrNameLst>
                                      </p:cBhvr>
                                      <p:tavLst>
                                        <p:tav tm="0">
                                          <p:val>
                                            <p:strVal val="#ppt_y+.1"/>
                                          </p:val>
                                        </p:tav>
                                        <p:tav tm="100000">
                                          <p:val>
                                            <p:strVal val="#ppt_y"/>
                                          </p:val>
                                        </p:tav>
                                      </p:tavLst>
                                    </p:anim>
                                  </p:childTnLst>
                                </p:cTn>
                              </p:par>
                              <p:par>
                                <p:cTn id="10" presetID="13" presetClass="entr" presetSubtype="3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out)">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56A9A82-962A-4DEF-AA1C-828D58E28E8D}"/>
              </a:ext>
            </a:extLst>
          </p:cNvPr>
          <p:cNvSpPr/>
          <p:nvPr/>
        </p:nvSpPr>
        <p:spPr>
          <a:xfrm>
            <a:off x="235261" y="300824"/>
            <a:ext cx="11721478" cy="1754326"/>
          </a:xfrm>
          <a:prstGeom prst="rect">
            <a:avLst/>
          </a:prstGeom>
          <a:noFill/>
        </p:spPr>
        <p:txBody>
          <a:bodyPr wrap="none" lIns="91440" tIns="45720" rIns="91440" bIns="45720">
            <a:spAutoFit/>
          </a:bodyPr>
          <a:lstStyle/>
          <a:p>
            <a:pPr algn="ctr"/>
            <a:r>
              <a:rPr lang="it-IT" sz="5400" dirty="0">
                <a:ln w="0"/>
                <a:solidFill>
                  <a:schemeClr val="accent5"/>
                </a:solidFill>
                <a:effectLst>
                  <a:outerShdw blurRad="38100" dist="25400" dir="5400000" algn="ctr" rotWithShape="0">
                    <a:srgbClr val="6E747A">
                      <a:alpha val="43000"/>
                    </a:srgbClr>
                  </a:outerShdw>
                </a:effectLst>
                <a:latin typeface="Arial Rounded MT Bold" panose="020F0704030504030204" pitchFamily="34" charset="0"/>
                <a:cs typeface="MV Boli" panose="02000500030200090000" pitchFamily="2" charset="0"/>
              </a:rPr>
              <a:t>In che modo ha inciso sulla nostra </a:t>
            </a:r>
          </a:p>
          <a:p>
            <a:pPr algn="ctr"/>
            <a:r>
              <a:rPr lang="it-IT" sz="5400" dirty="0">
                <a:ln w="0"/>
                <a:solidFill>
                  <a:schemeClr val="accent5"/>
                </a:solidFill>
                <a:effectLst>
                  <a:outerShdw blurRad="38100" dist="25400" dir="5400000" algn="ctr" rotWithShape="0">
                    <a:srgbClr val="6E747A">
                      <a:alpha val="43000"/>
                    </a:srgbClr>
                  </a:outerShdw>
                </a:effectLst>
                <a:latin typeface="Arial Rounded MT Bold" panose="020F0704030504030204" pitchFamily="34" charset="0"/>
                <a:cs typeface="MV Boli" panose="02000500030200090000" pitchFamily="2" charset="0"/>
              </a:rPr>
              <a:t>q</a:t>
            </a:r>
            <a:r>
              <a:rPr lang="it-IT" sz="5400" b="0" cap="none" spc="0" dirty="0">
                <a:ln w="0"/>
                <a:solidFill>
                  <a:schemeClr val="accent5"/>
                </a:solidFill>
                <a:effectLst>
                  <a:outerShdw blurRad="38100" dist="25400" dir="5400000" algn="ctr" rotWithShape="0">
                    <a:srgbClr val="6E747A">
                      <a:alpha val="43000"/>
                    </a:srgbClr>
                  </a:outerShdw>
                </a:effectLst>
                <a:latin typeface="Arial Rounded MT Bold" panose="020F0704030504030204" pitchFamily="34" charset="0"/>
                <a:cs typeface="MV Boli" panose="02000500030200090000" pitchFamily="2" charset="0"/>
              </a:rPr>
              <a:t>uotidianità ?</a:t>
            </a:r>
          </a:p>
        </p:txBody>
      </p:sp>
      <p:sp>
        <p:nvSpPr>
          <p:cNvPr id="13" name="CasellaDiTesto 12">
            <a:extLst>
              <a:ext uri="{FF2B5EF4-FFF2-40B4-BE49-F238E27FC236}">
                <a16:creationId xmlns:a16="http://schemas.microsoft.com/office/drawing/2014/main" id="{6B9EA6F0-759B-4999-B9D2-DFB4F22E5682}"/>
              </a:ext>
            </a:extLst>
          </p:cNvPr>
          <p:cNvSpPr txBox="1"/>
          <p:nvPr/>
        </p:nvSpPr>
        <p:spPr>
          <a:xfrm>
            <a:off x="119269" y="2055150"/>
            <a:ext cx="7063409" cy="3785652"/>
          </a:xfrm>
          <a:prstGeom prst="rect">
            <a:avLst/>
          </a:prstGeom>
          <a:noFill/>
        </p:spPr>
        <p:txBody>
          <a:bodyPr wrap="square" rtlCol="0">
            <a:spAutoFit/>
          </a:bodyPr>
          <a:lstStyle/>
          <a:p>
            <a:r>
              <a:rPr lang="it-IT" sz="2400" dirty="0">
                <a:solidFill>
                  <a:schemeClr val="tx1">
                    <a:lumMod val="95000"/>
                  </a:schemeClr>
                </a:solidFill>
                <a:latin typeface="Arial Rounded MT Bold" panose="020F0704030504030204" pitchFamily="34" charset="0"/>
                <a:cs typeface="MV Boli" panose="02000500030200090000" pitchFamily="2" charset="0"/>
              </a:rPr>
              <a:t>La pandemia modifica pesantemente le nostre vite, non solo da un punto di vista :</a:t>
            </a:r>
          </a:p>
          <a:p>
            <a:pPr marL="342900" indent="-342900">
              <a:buFont typeface="Arial" panose="020B0604020202020204" pitchFamily="34" charset="0"/>
              <a:buChar char="•"/>
            </a:pPr>
            <a:r>
              <a:rPr lang="it-IT" sz="2400" dirty="0">
                <a:solidFill>
                  <a:schemeClr val="tx1">
                    <a:lumMod val="95000"/>
                  </a:schemeClr>
                </a:solidFill>
                <a:latin typeface="Arial Rounded MT Bold" panose="020F0704030504030204" pitchFamily="34" charset="0"/>
                <a:cs typeface="MV Boli" panose="02000500030200090000" pitchFamily="2" charset="0"/>
              </a:rPr>
              <a:t>economico </a:t>
            </a:r>
          </a:p>
          <a:p>
            <a:pPr marL="342900" indent="-342900">
              <a:buFont typeface="Arial" panose="020B0604020202020204" pitchFamily="34" charset="0"/>
              <a:buChar char="•"/>
            </a:pPr>
            <a:r>
              <a:rPr lang="it-IT" sz="2400" dirty="0">
                <a:solidFill>
                  <a:schemeClr val="tx1">
                    <a:lumMod val="95000"/>
                  </a:schemeClr>
                </a:solidFill>
                <a:latin typeface="Arial Rounded MT Bold" panose="020F0704030504030204" pitchFamily="34" charset="0"/>
                <a:cs typeface="MV Boli" panose="02000500030200090000" pitchFamily="2" charset="0"/>
              </a:rPr>
              <a:t>psicologico</a:t>
            </a:r>
          </a:p>
          <a:p>
            <a:r>
              <a:rPr lang="it-IT" sz="2400" dirty="0">
                <a:solidFill>
                  <a:schemeClr val="tx1">
                    <a:lumMod val="95000"/>
                  </a:schemeClr>
                </a:solidFill>
                <a:latin typeface="Arial Rounded MT Bold" panose="020F0704030504030204" pitchFamily="34" charset="0"/>
                <a:cs typeface="MV Boli" panose="02000500030200090000" pitchFamily="2" charset="0"/>
              </a:rPr>
              <a:t> In Italia ad esempio, come in altre nazioni, sono stati ridotti gli spostamenti, attrezzati e rafforzati i sistemi ospedalieri, attivate ristrette misure igieniche sanitarie personali nei luoghi di lavoro e in vari campi per limitare il più possibile la diffusione del virus. </a:t>
            </a:r>
          </a:p>
        </p:txBody>
      </p:sp>
      <p:pic>
        <p:nvPicPr>
          <p:cNvPr id="15" name="Immagine 14">
            <a:extLst>
              <a:ext uri="{FF2B5EF4-FFF2-40B4-BE49-F238E27FC236}">
                <a16:creationId xmlns:a16="http://schemas.microsoft.com/office/drawing/2014/main" id="{1FE518F4-CE08-4D94-9C05-424D0189F381}"/>
              </a:ext>
            </a:extLst>
          </p:cNvPr>
          <p:cNvPicPr>
            <a:picLocks noChangeAspect="1"/>
          </p:cNvPicPr>
          <p:nvPr/>
        </p:nvPicPr>
        <p:blipFill>
          <a:blip r:embed="rId2"/>
          <a:stretch>
            <a:fillRect/>
          </a:stretch>
        </p:blipFill>
        <p:spPr>
          <a:xfrm>
            <a:off x="7076664" y="1834902"/>
            <a:ext cx="3949148" cy="3949148"/>
          </a:xfrm>
          <a:prstGeom prst="ellipse">
            <a:avLst/>
          </a:prstGeom>
          <a:ln>
            <a:noFill/>
          </a:ln>
          <a:effectLst>
            <a:softEdge rad="112500"/>
          </a:effectLst>
        </p:spPr>
      </p:pic>
    </p:spTree>
    <p:extLst>
      <p:ext uri="{BB962C8B-B14F-4D97-AF65-F5344CB8AC3E}">
        <p14:creationId xmlns:p14="http://schemas.microsoft.com/office/powerpoint/2010/main" val="2865009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by="(-#ppt_w*2)" calcmode="lin" valueType="num">
                                      <p:cBhvr rctx="PPT">
                                        <p:cTn id="25" dur="350" autoRev="1" fill="hold">
                                          <p:stCondLst>
                                            <p:cond delay="0"/>
                                          </p:stCondLst>
                                        </p:cTn>
                                        <p:tgtEl>
                                          <p:spTgt spid="13"/>
                                        </p:tgtEl>
                                        <p:attrNameLst>
                                          <p:attrName>ppt_w</p:attrName>
                                        </p:attrNameLst>
                                      </p:cBhvr>
                                    </p:anim>
                                    <p:anim by="(#ppt_w*0.50)" calcmode="lin" valueType="num">
                                      <p:cBhvr>
                                        <p:cTn id="26" dur="350" decel="50000" autoRev="1" fill="hold">
                                          <p:stCondLst>
                                            <p:cond delay="0"/>
                                          </p:stCondLst>
                                        </p:cTn>
                                        <p:tgtEl>
                                          <p:spTgt spid="13"/>
                                        </p:tgtEl>
                                        <p:attrNameLst>
                                          <p:attrName>ppt_x</p:attrName>
                                        </p:attrNameLst>
                                      </p:cBhvr>
                                    </p:anim>
                                    <p:anim from="(-#ppt_h/2)" to="(#ppt_y)" calcmode="lin" valueType="num">
                                      <p:cBhvr>
                                        <p:cTn id="27" dur="700" fill="hold">
                                          <p:stCondLst>
                                            <p:cond delay="0"/>
                                          </p:stCondLst>
                                        </p:cTn>
                                        <p:tgtEl>
                                          <p:spTgt spid="13"/>
                                        </p:tgtEl>
                                        <p:attrNameLst>
                                          <p:attrName>ppt_y</p:attrName>
                                        </p:attrNameLst>
                                      </p:cBhvr>
                                    </p:anim>
                                    <p:animRot by="21600000">
                                      <p:cBhvr>
                                        <p:cTn id="28" dur="700" fill="hold">
                                          <p:stCondLst>
                                            <p:cond delay="0"/>
                                          </p:stCondLst>
                                        </p:cTn>
                                        <p:tgtEl>
                                          <p:spTgt spid="13"/>
                                        </p:tgtEl>
                                        <p:attrNameLst>
                                          <p:attrName>r</p:attrName>
                                        </p:attrNameLst>
                                      </p:cBhvr>
                                    </p:animRo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2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33891B5-656E-4B4A-AE71-D3588A681C66}"/>
              </a:ext>
            </a:extLst>
          </p:cNvPr>
          <p:cNvSpPr/>
          <p:nvPr/>
        </p:nvSpPr>
        <p:spPr>
          <a:xfrm>
            <a:off x="1895761" y="499607"/>
            <a:ext cx="8188460" cy="923330"/>
          </a:xfrm>
          <a:prstGeom prst="rect">
            <a:avLst/>
          </a:prstGeom>
          <a:noFill/>
        </p:spPr>
        <p:txBody>
          <a:bodyPr wrap="none" lIns="91440" tIns="45720" rIns="91440" bIns="45720">
            <a:spAutoFit/>
          </a:bodyPr>
          <a:lstStyle/>
          <a:p>
            <a:pPr algn="ctr"/>
            <a:r>
              <a:rPr lang="it-IT" sz="54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cs typeface="MV Boli" panose="02000500030200090000" pitchFamily="2" charset="0"/>
              </a:rPr>
              <a:t>Sarà tutto com</a:t>
            </a:r>
            <a:r>
              <a:rPr lang="it-IT" sz="5400" dirty="0">
                <a:ln w="0"/>
                <a:effectLst>
                  <a:outerShdw blurRad="38100" dist="19050" dir="2700000" algn="tl" rotWithShape="0">
                    <a:schemeClr val="dk1">
                      <a:alpha val="40000"/>
                    </a:schemeClr>
                  </a:outerShdw>
                </a:effectLst>
                <a:latin typeface="Arial Rounded MT Bold" panose="020F0704030504030204" pitchFamily="34" charset="0"/>
                <a:cs typeface="MV Boli" panose="02000500030200090000" pitchFamily="2" charset="0"/>
              </a:rPr>
              <a:t>e prima?</a:t>
            </a:r>
            <a:endParaRPr lang="it-IT" sz="54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cs typeface="MV Boli" panose="02000500030200090000" pitchFamily="2" charset="0"/>
            </a:endParaRPr>
          </a:p>
        </p:txBody>
      </p:sp>
      <p:sp>
        <p:nvSpPr>
          <p:cNvPr id="3" name="CasellaDiTesto 2">
            <a:extLst>
              <a:ext uri="{FF2B5EF4-FFF2-40B4-BE49-F238E27FC236}">
                <a16:creationId xmlns:a16="http://schemas.microsoft.com/office/drawing/2014/main" id="{278330FE-B4A2-4967-99B0-1C3D5867D5DE}"/>
              </a:ext>
            </a:extLst>
          </p:cNvPr>
          <p:cNvSpPr txBox="1"/>
          <p:nvPr/>
        </p:nvSpPr>
        <p:spPr>
          <a:xfrm>
            <a:off x="755374" y="1789043"/>
            <a:ext cx="10495722" cy="461665"/>
          </a:xfrm>
          <a:prstGeom prst="rect">
            <a:avLst/>
          </a:prstGeom>
          <a:noFill/>
        </p:spPr>
        <p:txBody>
          <a:bodyPr wrap="square" rtlCol="0">
            <a:spAutoFit/>
          </a:bodyPr>
          <a:lstStyle/>
          <a:p>
            <a:endParaRPr lang="it-IT" sz="2400" dirty="0"/>
          </a:p>
        </p:txBody>
      </p:sp>
      <p:sp>
        <p:nvSpPr>
          <p:cNvPr id="4" name="CasellaDiTesto 3">
            <a:extLst>
              <a:ext uri="{FF2B5EF4-FFF2-40B4-BE49-F238E27FC236}">
                <a16:creationId xmlns:a16="http://schemas.microsoft.com/office/drawing/2014/main" id="{60DF0F2B-ED91-43EE-9812-0A26F97E5AA4}"/>
              </a:ext>
            </a:extLst>
          </p:cNvPr>
          <p:cNvSpPr txBox="1"/>
          <p:nvPr/>
        </p:nvSpPr>
        <p:spPr>
          <a:xfrm>
            <a:off x="344557" y="1422937"/>
            <a:ext cx="4903306" cy="5262979"/>
          </a:xfrm>
          <a:prstGeom prst="rect">
            <a:avLst/>
          </a:prstGeom>
          <a:noFill/>
        </p:spPr>
        <p:txBody>
          <a:bodyPr wrap="square" rtlCol="0">
            <a:spAutoFit/>
          </a:bodyPr>
          <a:lstStyle/>
          <a:p>
            <a:r>
              <a:rPr lang="it-IT" sz="2400" dirty="0">
                <a:solidFill>
                  <a:schemeClr val="accent2"/>
                </a:solidFill>
                <a:latin typeface="Arial Rounded MT Bold" panose="020F0704030504030204" pitchFamily="34" charset="0"/>
                <a:cs typeface="MV Boli" panose="02000500030200090000" pitchFamily="2" charset="0"/>
              </a:rPr>
              <a:t>Ovviamente la pandemia è destinata a cambiare per sempre le nostre vite ed il modo in cui le viviamo (ad esempio con l’uso delle mascherine)Abbiamo imparato ad usare nuovi strumenti di lavoro o a riscoprire passioni che avevamo abbandonato. Ha anche generato però molta disoccupazione e malcontento generale, che ha fatto emergere le debolezze del Paese, in attesa del vaccino.</a:t>
            </a:r>
          </a:p>
        </p:txBody>
      </p:sp>
      <p:pic>
        <p:nvPicPr>
          <p:cNvPr id="7" name="Immagine 6" descr="Il ruolo del bambini nella pandemia di COVID-19">
            <a:extLst>
              <a:ext uri="{FF2B5EF4-FFF2-40B4-BE49-F238E27FC236}">
                <a16:creationId xmlns:a16="http://schemas.microsoft.com/office/drawing/2014/main" id="{80807FBD-58E4-4015-B57B-FF44D74177D5}"/>
              </a:ext>
            </a:extLst>
          </p:cNvPr>
          <p:cNvPicPr/>
          <p:nvPr/>
        </p:nvPicPr>
        <p:blipFill>
          <a:blip r:embed="rId2" cstate="print"/>
          <a:srcRect/>
          <a:stretch>
            <a:fillRect/>
          </a:stretch>
        </p:blipFill>
        <p:spPr bwMode="auto">
          <a:xfrm>
            <a:off x="6003235" y="2250708"/>
            <a:ext cx="5261105" cy="2752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142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2"/>
                                        </p:tgtEl>
                                        <p:attrNameLst>
                                          <p:attrName>ppt_y</p:attrName>
                                        </p:attrNameLst>
                                      </p:cBhvr>
                                      <p:tavLst>
                                        <p:tav tm="0">
                                          <p:val>
                                            <p:strVal val="#ppt_y"/>
                                          </p:val>
                                        </p:tav>
                                        <p:tav tm="100000">
                                          <p:val>
                                            <p:strVal val="#ppt_y"/>
                                          </p:val>
                                        </p:tav>
                                      </p:tavLst>
                                    </p:anim>
                                    <p:anim calcmode="lin" valueType="num">
                                      <p:cBhvr>
                                        <p:cTn id="9" dur="2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81FF644-F5B6-4EF6-86EF-51B2BC4437ED}"/>
              </a:ext>
            </a:extLst>
          </p:cNvPr>
          <p:cNvSpPr/>
          <p:nvPr/>
        </p:nvSpPr>
        <p:spPr>
          <a:xfrm>
            <a:off x="2755406" y="552616"/>
            <a:ext cx="68932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a:ln/>
                <a:solidFill>
                  <a:schemeClr val="accent3"/>
                </a:solidFill>
                <a:effectLst/>
                <a:latin typeface="Arial Rounded MT Bold" panose="020F0704030504030204" pitchFamily="34" charset="0"/>
              </a:rPr>
              <a:t>I vaccini nella storia</a:t>
            </a:r>
          </a:p>
        </p:txBody>
      </p:sp>
      <p:sp>
        <p:nvSpPr>
          <p:cNvPr id="3" name="CasellaDiTesto 2">
            <a:extLst>
              <a:ext uri="{FF2B5EF4-FFF2-40B4-BE49-F238E27FC236}">
                <a16:creationId xmlns:a16="http://schemas.microsoft.com/office/drawing/2014/main" id="{5E0DD4E3-48A7-4888-8D8B-8C7717C0C007}"/>
              </a:ext>
            </a:extLst>
          </p:cNvPr>
          <p:cNvSpPr txBox="1"/>
          <p:nvPr/>
        </p:nvSpPr>
        <p:spPr>
          <a:xfrm>
            <a:off x="290283" y="2044005"/>
            <a:ext cx="8269356" cy="1384995"/>
          </a:xfrm>
          <a:prstGeom prst="rect">
            <a:avLst/>
          </a:prstGeom>
          <a:noFill/>
        </p:spPr>
        <p:txBody>
          <a:bodyPr wrap="square" rtlCol="0">
            <a:spAutoFit/>
          </a:bodyPr>
          <a:lstStyle/>
          <a:p>
            <a:pPr algn="just"/>
            <a:r>
              <a:rPr lang="it-IT" sz="2800" dirty="0">
                <a:latin typeface="Arial Rounded MT Bold" panose="020F0704030504030204" pitchFamily="34" charset="0"/>
                <a:cs typeface="MV Boli" panose="02000500030200090000" pitchFamily="2" charset="0"/>
              </a:rPr>
              <a:t>La storia della vaccinazione inizia con il vaccino contro il vaiolo, scoperto da Edward Jenner nel 1796.</a:t>
            </a:r>
          </a:p>
        </p:txBody>
      </p:sp>
      <p:pic>
        <p:nvPicPr>
          <p:cNvPr id="5" name="Immagine 4">
            <a:extLst>
              <a:ext uri="{FF2B5EF4-FFF2-40B4-BE49-F238E27FC236}">
                <a16:creationId xmlns:a16="http://schemas.microsoft.com/office/drawing/2014/main" id="{B9CC9F24-E781-4AAA-8979-0982E118F261}"/>
              </a:ext>
            </a:extLst>
          </p:cNvPr>
          <p:cNvPicPr>
            <a:picLocks noChangeAspect="1"/>
          </p:cNvPicPr>
          <p:nvPr/>
        </p:nvPicPr>
        <p:blipFill>
          <a:blip r:embed="rId2"/>
          <a:stretch>
            <a:fillRect/>
          </a:stretch>
        </p:blipFill>
        <p:spPr>
          <a:xfrm>
            <a:off x="9778840" y="237691"/>
            <a:ext cx="1288911" cy="12382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a:extLst>
              <a:ext uri="{FF2B5EF4-FFF2-40B4-BE49-F238E27FC236}">
                <a16:creationId xmlns:a16="http://schemas.microsoft.com/office/drawing/2014/main" id="{DA8CEBE1-08D0-4252-AAFD-7EDB1CF00D95}"/>
              </a:ext>
            </a:extLst>
          </p:cNvPr>
          <p:cNvSpPr txBox="1"/>
          <p:nvPr/>
        </p:nvSpPr>
        <p:spPr>
          <a:xfrm>
            <a:off x="290283" y="3318570"/>
            <a:ext cx="6786378" cy="3539430"/>
          </a:xfrm>
          <a:prstGeom prst="rect">
            <a:avLst/>
          </a:prstGeom>
          <a:noFill/>
        </p:spPr>
        <p:txBody>
          <a:bodyPr wrap="square" rtlCol="0">
            <a:spAutoFit/>
          </a:bodyPr>
          <a:lstStyle/>
          <a:p>
            <a:pPr algn="just"/>
            <a:r>
              <a:rPr lang="it-IT" sz="2800" dirty="0">
                <a:solidFill>
                  <a:srgbClr val="0070C0"/>
                </a:solidFill>
                <a:latin typeface="Arial Rounded MT Bold" panose="020F0704030504030204" pitchFamily="34" charset="0"/>
                <a:cs typeface="MV Boli" panose="02000500030200090000" pitchFamily="2" charset="0"/>
              </a:rPr>
              <a:t>Solo un secolo fa, nel 1900, quando la vita media era ancora di 47 anni, le cause principali di morte erano: difterite, tetano, vaiolo, pertosse, morbillo, poliomielite, tifo, colera, malattie che i genitori e i pediatri di oggi non hanno mai visto grazie all'efficacia della vaccinazione.</a:t>
            </a:r>
          </a:p>
        </p:txBody>
      </p:sp>
      <p:pic>
        <p:nvPicPr>
          <p:cNvPr id="7" name="Immagine 6" descr="L'Oms dichiara la pandemia. «Allarmante inazione dei governi» - Il Sole 24  ORE">
            <a:extLst>
              <a:ext uri="{FF2B5EF4-FFF2-40B4-BE49-F238E27FC236}">
                <a16:creationId xmlns:a16="http://schemas.microsoft.com/office/drawing/2014/main" id="{855F0941-95AA-4930-9BA9-AA5ABD849B7C}"/>
              </a:ext>
            </a:extLst>
          </p:cNvPr>
          <p:cNvPicPr/>
          <p:nvPr/>
        </p:nvPicPr>
        <p:blipFill>
          <a:blip r:embed="rId3" cstate="print"/>
          <a:srcRect/>
          <a:stretch>
            <a:fillRect/>
          </a:stretch>
        </p:blipFill>
        <p:spPr bwMode="auto">
          <a:xfrm>
            <a:off x="7449975" y="3857756"/>
            <a:ext cx="4397329" cy="2447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14312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800" decel="100000"/>
                                        <p:tgtEl>
                                          <p:spTgt spid="7"/>
                                        </p:tgtEl>
                                      </p:cBhvr>
                                    </p:animEffect>
                                    <p:anim calcmode="lin" valueType="num">
                                      <p:cBhvr>
                                        <p:cTn id="30" dur="800" decel="100000" fill="hold"/>
                                        <p:tgtEl>
                                          <p:spTgt spid="7"/>
                                        </p:tgtEl>
                                        <p:attrNameLst>
                                          <p:attrName>style.rotation</p:attrName>
                                        </p:attrNameLst>
                                      </p:cBhvr>
                                      <p:tavLst>
                                        <p:tav tm="0">
                                          <p:val>
                                            <p:fltVal val="-90"/>
                                          </p:val>
                                        </p:tav>
                                        <p:tav tm="100000">
                                          <p:val>
                                            <p:fltVal val="0"/>
                                          </p:val>
                                        </p:tav>
                                      </p:tavLst>
                                    </p:anim>
                                    <p:anim calcmode="lin" valueType="num">
                                      <p:cBhvr>
                                        <p:cTn id="31" dur="800" decel="100000" fill="hold"/>
                                        <p:tgtEl>
                                          <p:spTgt spid="7"/>
                                        </p:tgtEl>
                                        <p:attrNameLst>
                                          <p:attrName>ppt_x</p:attrName>
                                        </p:attrNameLst>
                                      </p:cBhvr>
                                      <p:tavLst>
                                        <p:tav tm="0">
                                          <p:val>
                                            <p:strVal val="#ppt_x+0.4"/>
                                          </p:val>
                                        </p:tav>
                                        <p:tav tm="100000">
                                          <p:val>
                                            <p:strVal val="#ppt_x-0.05"/>
                                          </p:val>
                                        </p:tav>
                                      </p:tavLst>
                                    </p:anim>
                                    <p:anim calcmode="lin" valueType="num">
                                      <p:cBhvr>
                                        <p:cTn id="32" dur="800" decel="100000" fill="hold"/>
                                        <p:tgtEl>
                                          <p:spTgt spid="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3DDAA87-7D37-4AD3-95B8-26952304E76B}"/>
              </a:ext>
            </a:extLst>
          </p:cNvPr>
          <p:cNvSpPr/>
          <p:nvPr/>
        </p:nvSpPr>
        <p:spPr>
          <a:xfrm>
            <a:off x="1718947" y="473103"/>
            <a:ext cx="8462573" cy="923330"/>
          </a:xfrm>
          <a:prstGeom prst="rect">
            <a:avLst/>
          </a:prstGeom>
          <a:noFill/>
        </p:spPr>
        <p:txBody>
          <a:bodyPr wrap="none" lIns="91440" tIns="45720" rIns="91440" bIns="45720">
            <a:spAutoFit/>
          </a:bodyPr>
          <a:lstStyle/>
          <a:p>
            <a:pPr algn="ctr"/>
            <a:r>
              <a:rPr lang="it-IT" sz="5400" b="0" cap="none" spc="0" dirty="0">
                <a:ln w="0"/>
                <a:solidFill>
                  <a:schemeClr val="accent3"/>
                </a:solidFill>
                <a:effectLst/>
                <a:latin typeface="Arial Rounded MT Bold" panose="020F0704030504030204" pitchFamily="34" charset="0"/>
              </a:rPr>
              <a:t>L’importanza dei vaccini</a:t>
            </a:r>
          </a:p>
        </p:txBody>
      </p:sp>
      <p:sp>
        <p:nvSpPr>
          <p:cNvPr id="3" name="CasellaDiTesto 2">
            <a:extLst>
              <a:ext uri="{FF2B5EF4-FFF2-40B4-BE49-F238E27FC236}">
                <a16:creationId xmlns:a16="http://schemas.microsoft.com/office/drawing/2014/main" id="{EFBD2B53-E3AD-4D2E-92A3-6A1566D19044}"/>
              </a:ext>
            </a:extLst>
          </p:cNvPr>
          <p:cNvSpPr txBox="1"/>
          <p:nvPr/>
        </p:nvSpPr>
        <p:spPr>
          <a:xfrm>
            <a:off x="914407" y="1613118"/>
            <a:ext cx="10071652" cy="2677656"/>
          </a:xfrm>
          <a:prstGeom prst="rect">
            <a:avLst/>
          </a:prstGeom>
          <a:noFill/>
        </p:spPr>
        <p:txBody>
          <a:bodyPr wrap="square" rtlCol="0">
            <a:spAutoFit/>
          </a:bodyPr>
          <a:lstStyle/>
          <a:p>
            <a:r>
              <a:rPr lang="it-IT" sz="2800" dirty="0">
                <a:solidFill>
                  <a:schemeClr val="accent5">
                    <a:lumMod val="75000"/>
                  </a:schemeClr>
                </a:solidFill>
                <a:latin typeface="Arial Rounded MT Bold" panose="020F0704030504030204" pitchFamily="34" charset="0"/>
              </a:rPr>
              <a:t>Le vaccinazioni hanno consentito, e tutt'ora continuano a farlo, di salvare milioni di vite, prevenendo molte gravi malattie infettive, ma anche le relative complicazioni, spesso ugualmente pericolose. </a:t>
            </a:r>
          </a:p>
          <a:p>
            <a:r>
              <a:rPr lang="it-IT" sz="2800" dirty="0">
                <a:solidFill>
                  <a:schemeClr val="accent5">
                    <a:lumMod val="75000"/>
                  </a:schemeClr>
                </a:solidFill>
                <a:latin typeface="Arial Rounded MT Bold" panose="020F0704030504030204" pitchFamily="34" charset="0"/>
              </a:rPr>
              <a:t> Il morbillo, per esempio, può causare gravi complicazioni e danneggiare temporaneamente le difese immunitarie.</a:t>
            </a:r>
          </a:p>
        </p:txBody>
      </p:sp>
      <p:pic>
        <p:nvPicPr>
          <p:cNvPr id="7" name="Immagine 6">
            <a:extLst>
              <a:ext uri="{FF2B5EF4-FFF2-40B4-BE49-F238E27FC236}">
                <a16:creationId xmlns:a16="http://schemas.microsoft.com/office/drawing/2014/main" id="{25E8F556-1E72-4DCF-9FC7-609A16B9F759}"/>
              </a:ext>
            </a:extLst>
          </p:cNvPr>
          <p:cNvPicPr>
            <a:picLocks noChangeAspect="1"/>
          </p:cNvPicPr>
          <p:nvPr/>
        </p:nvPicPr>
        <p:blipFill>
          <a:blip r:embed="rId2"/>
          <a:stretch>
            <a:fillRect/>
          </a:stretch>
        </p:blipFill>
        <p:spPr>
          <a:xfrm>
            <a:off x="4704646" y="4075292"/>
            <a:ext cx="2782708" cy="2782708"/>
          </a:xfrm>
          <a:prstGeom prst="ellipse">
            <a:avLst/>
          </a:prstGeom>
          <a:ln>
            <a:noFill/>
          </a:ln>
          <a:effectLst>
            <a:softEdge rad="112500"/>
          </a:effectLst>
        </p:spPr>
      </p:pic>
    </p:spTree>
    <p:extLst>
      <p:ext uri="{BB962C8B-B14F-4D97-AF65-F5344CB8AC3E}">
        <p14:creationId xmlns:p14="http://schemas.microsoft.com/office/powerpoint/2010/main" val="1552133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26"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C617D58-2E3B-476D-9973-856094EC0605}"/>
              </a:ext>
            </a:extLst>
          </p:cNvPr>
          <p:cNvSpPr/>
          <p:nvPr/>
        </p:nvSpPr>
        <p:spPr>
          <a:xfrm>
            <a:off x="3712631" y="190385"/>
            <a:ext cx="8033418" cy="1754326"/>
          </a:xfrm>
          <a:prstGeom prst="rect">
            <a:avLst/>
          </a:prstGeom>
          <a:noFill/>
        </p:spPr>
        <p:txBody>
          <a:bodyPr wrap="none" lIns="91440" tIns="45720" rIns="91440" bIns="45720">
            <a:spAutoFit/>
          </a:bodyPr>
          <a:lstStyle/>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COME VIGE ANCHE </a:t>
            </a:r>
          </a:p>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DAGLI ARTICOLI 9 E 32</a:t>
            </a:r>
            <a:endPar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8" name="Immagine 7">
            <a:extLst>
              <a:ext uri="{FF2B5EF4-FFF2-40B4-BE49-F238E27FC236}">
                <a16:creationId xmlns:a16="http://schemas.microsoft.com/office/drawing/2014/main" id="{0D6E9C8E-1DD6-464A-AEBC-8D5907A13D48}"/>
              </a:ext>
            </a:extLst>
          </p:cNvPr>
          <p:cNvPicPr>
            <a:picLocks noChangeAspect="1"/>
          </p:cNvPicPr>
          <p:nvPr/>
        </p:nvPicPr>
        <p:blipFill>
          <a:blip r:embed="rId2"/>
          <a:stretch>
            <a:fillRect/>
          </a:stretch>
        </p:blipFill>
        <p:spPr>
          <a:xfrm>
            <a:off x="622852" y="190385"/>
            <a:ext cx="2968487" cy="2226365"/>
          </a:xfrm>
          <a:prstGeom prst="ellipse">
            <a:avLst/>
          </a:prstGeom>
          <a:ln>
            <a:noFill/>
          </a:ln>
          <a:effectLst>
            <a:softEdge rad="112500"/>
          </a:effectLst>
        </p:spPr>
      </p:pic>
      <p:sp>
        <p:nvSpPr>
          <p:cNvPr id="10" name="CasellaDiTesto 9">
            <a:extLst>
              <a:ext uri="{FF2B5EF4-FFF2-40B4-BE49-F238E27FC236}">
                <a16:creationId xmlns:a16="http://schemas.microsoft.com/office/drawing/2014/main" id="{663BF251-6AE8-4075-9C55-D3E17CBE3A69}"/>
              </a:ext>
            </a:extLst>
          </p:cNvPr>
          <p:cNvSpPr txBox="1"/>
          <p:nvPr/>
        </p:nvSpPr>
        <p:spPr>
          <a:xfrm>
            <a:off x="365760" y="2630512"/>
            <a:ext cx="9387840" cy="707886"/>
          </a:xfrm>
          <a:prstGeom prst="rect">
            <a:avLst/>
          </a:prstGeom>
          <a:noFill/>
        </p:spPr>
        <p:txBody>
          <a:bodyPr wrap="square">
            <a:spAutoFit/>
          </a:bodyPr>
          <a:lstStyle/>
          <a:p>
            <a:pPr algn="just"/>
            <a:r>
              <a:rPr lang="it-IT" dirty="0"/>
              <a:t> </a:t>
            </a:r>
            <a:r>
              <a:rPr lang="it-IT" sz="2000" dirty="0">
                <a:solidFill>
                  <a:schemeClr val="accent6">
                    <a:lumMod val="75000"/>
                  </a:schemeClr>
                </a:solidFill>
                <a:latin typeface="Arial Rounded MT Bold" panose="020F0704030504030204" pitchFamily="34" charset="0"/>
              </a:rPr>
              <a:t>ART.9: La Repubblica promuove lo sviluppo e la ricerca scientifica e tecnica. Tutela il paesaggio e il patrimonio storico e artistico della Nazione</a:t>
            </a:r>
            <a:r>
              <a:rPr lang="it-IT" sz="2000" dirty="0">
                <a:latin typeface="Arial Rounded MT Bold" panose="020F0704030504030204" pitchFamily="34" charset="0"/>
              </a:rPr>
              <a:t>.</a:t>
            </a:r>
          </a:p>
        </p:txBody>
      </p:sp>
      <p:sp>
        <p:nvSpPr>
          <p:cNvPr id="13" name="CasellaDiTesto 12">
            <a:extLst>
              <a:ext uri="{FF2B5EF4-FFF2-40B4-BE49-F238E27FC236}">
                <a16:creationId xmlns:a16="http://schemas.microsoft.com/office/drawing/2014/main" id="{D5A0C2AA-3F69-4F12-BCF8-06666BD4776A}"/>
              </a:ext>
            </a:extLst>
          </p:cNvPr>
          <p:cNvSpPr txBox="1"/>
          <p:nvPr/>
        </p:nvSpPr>
        <p:spPr>
          <a:xfrm>
            <a:off x="224609" y="3844647"/>
            <a:ext cx="11521440" cy="1631216"/>
          </a:xfrm>
          <a:prstGeom prst="rect">
            <a:avLst/>
          </a:prstGeom>
          <a:noFill/>
        </p:spPr>
        <p:txBody>
          <a:bodyPr wrap="square">
            <a:spAutoFit/>
          </a:bodyPr>
          <a:lstStyle/>
          <a:p>
            <a:pPr algn="just"/>
            <a:r>
              <a:rPr lang="it-IT" sz="2000" dirty="0">
                <a:solidFill>
                  <a:schemeClr val="accent1"/>
                </a:solidFill>
                <a:latin typeface="Arial Rounded MT Bold" panose="020F0704030504030204" pitchFamily="34" charset="0"/>
              </a:rPr>
              <a:t>ART.32: La Repubblica tutela la salute come fondamentale diritto dell'individuo e interesse della collettività, e garantisce cure gratuite agli indigenti.</a:t>
            </a:r>
          </a:p>
          <a:p>
            <a:pPr algn="just"/>
            <a:r>
              <a:rPr lang="it-IT" sz="2000" dirty="0">
                <a:solidFill>
                  <a:schemeClr val="accent1"/>
                </a:solidFill>
                <a:latin typeface="Arial Rounded MT Bold" panose="020F0704030504030204" pitchFamily="34" charset="0"/>
              </a:rPr>
              <a:t>Nessuno può essere obbligato a un determinato trattamento sanitario se non per disposizione di legge. La legge non può in nessun caso violare i limiti imposti dal rispetto della persona umana.</a:t>
            </a:r>
          </a:p>
        </p:txBody>
      </p:sp>
    </p:spTree>
    <p:extLst>
      <p:ext uri="{BB962C8B-B14F-4D97-AF65-F5344CB8AC3E}">
        <p14:creationId xmlns:p14="http://schemas.microsoft.com/office/powerpoint/2010/main" val="3189411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800" decel="100000"/>
                                        <p:tgtEl>
                                          <p:spTgt spid="8"/>
                                        </p:tgtEl>
                                      </p:cBhvr>
                                    </p:animEffect>
                                    <p:anim calcmode="lin" valueType="num">
                                      <p:cBhvr>
                                        <p:cTn id="25" dur="800" decel="100000" fill="hold"/>
                                        <p:tgtEl>
                                          <p:spTgt spid="8"/>
                                        </p:tgtEl>
                                        <p:attrNameLst>
                                          <p:attrName>style.rotation</p:attrName>
                                        </p:attrNameLst>
                                      </p:cBhvr>
                                      <p:tavLst>
                                        <p:tav tm="0">
                                          <p:val>
                                            <p:fltVal val="-90"/>
                                          </p:val>
                                        </p:tav>
                                        <p:tav tm="100000">
                                          <p:val>
                                            <p:fltVal val="0"/>
                                          </p:val>
                                        </p:tav>
                                      </p:tavLst>
                                    </p:anim>
                                    <p:anim calcmode="lin" valueType="num">
                                      <p:cBhvr>
                                        <p:cTn id="26" dur="800" decel="100000" fill="hold"/>
                                        <p:tgtEl>
                                          <p:spTgt spid="8"/>
                                        </p:tgtEl>
                                        <p:attrNameLst>
                                          <p:attrName>ppt_x</p:attrName>
                                        </p:attrNameLst>
                                      </p:cBhvr>
                                      <p:tavLst>
                                        <p:tav tm="0">
                                          <p:val>
                                            <p:strVal val="#ppt_x+0.4"/>
                                          </p:val>
                                        </p:tav>
                                        <p:tav tm="100000">
                                          <p:val>
                                            <p:strVal val="#ppt_x-0.05"/>
                                          </p:val>
                                        </p:tav>
                                      </p:tavLst>
                                    </p:anim>
                                    <p:anim calcmode="lin" valueType="num">
                                      <p:cBhvr>
                                        <p:cTn id="27" dur="800" decel="100000" fill="hold"/>
                                        <p:tgtEl>
                                          <p:spTgt spid="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10"/>
                                        </p:tgtEl>
                                        <p:attrNameLst>
                                          <p:attrName>ppt_y</p:attrName>
                                        </p:attrNameLst>
                                      </p:cBhvr>
                                      <p:tavLst>
                                        <p:tav tm="0">
                                          <p:val>
                                            <p:strVal val="#ppt_y"/>
                                          </p:val>
                                        </p:tav>
                                        <p:tav tm="100000">
                                          <p:val>
                                            <p:strVal val="#ppt_y"/>
                                          </p:val>
                                        </p:tav>
                                      </p:tavLst>
                                    </p:anim>
                                    <p:anim calcmode="lin" valueType="num">
                                      <p:cBhvr>
                                        <p:cTn id="36"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200" fill="hold"/>
                                        <p:tgtEl>
                                          <p:spTgt spid="13"/>
                                        </p:tgtEl>
                                        <p:attrNameLst>
                                          <p:attrName>ppt_y</p:attrName>
                                        </p:attrNameLst>
                                      </p:cBhvr>
                                      <p:tavLst>
                                        <p:tav tm="0">
                                          <p:val>
                                            <p:strVal val="#ppt_y"/>
                                          </p:val>
                                        </p:tav>
                                        <p:tav tm="100000">
                                          <p:val>
                                            <p:strVal val="#ppt_y"/>
                                          </p:val>
                                        </p:tav>
                                      </p:tavLst>
                                    </p:anim>
                                    <p:anim calcmode="lin" valueType="num">
                                      <p:cBhvr>
                                        <p:cTn id="45" dur="2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2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6FC8D98-E97F-4AC5-97C9-2C6FD98C8CEC}"/>
              </a:ext>
            </a:extLst>
          </p:cNvPr>
          <p:cNvSpPr/>
          <p:nvPr/>
        </p:nvSpPr>
        <p:spPr>
          <a:xfrm>
            <a:off x="-6951198" y="241658"/>
            <a:ext cx="26590326" cy="1446550"/>
          </a:xfrm>
          <a:prstGeom prst="rect">
            <a:avLst/>
          </a:prstGeom>
          <a:noFill/>
          <a:effectLst>
            <a:reflection blurRad="6350" stA="52000" endA="300" endPos="35000" dir="5400000" sy="-100000" algn="bl" rotWithShape="0"/>
          </a:effectLst>
        </p:spPr>
        <p:txBody>
          <a:bodyPr wrap="square" lIns="91440" tIns="45720" rIns="91440" bIns="45720">
            <a:spAutoFit/>
          </a:bodyPr>
          <a:lstStyle/>
          <a:p>
            <a:pPr algn="ctr"/>
            <a:r>
              <a:rPr lang="en-US" sz="4400" b="0" cap="none" spc="0" dirty="0">
                <a:ln w="0"/>
                <a:solidFill>
                  <a:srgbClr val="131DE3"/>
                </a:solidFill>
                <a:effectLst>
                  <a:outerShdw blurRad="38100" dist="25400" dir="5400000" algn="ctr" rotWithShape="0">
                    <a:srgbClr val="6E747A">
                      <a:alpha val="43000"/>
                    </a:srgbClr>
                  </a:outerShdw>
                </a:effectLst>
                <a:latin typeface="Arial Rounded MT Bold" panose="020F0704030504030204" pitchFamily="34" charset="0"/>
              </a:rPr>
              <a:t>The main differences between the Italian,</a:t>
            </a:r>
          </a:p>
          <a:p>
            <a:pPr algn="ctr"/>
            <a:r>
              <a:rPr lang="en-US" sz="4400" b="0" cap="none" spc="0" dirty="0">
                <a:ln w="0"/>
                <a:solidFill>
                  <a:srgbClr val="131DE3"/>
                </a:solidFill>
                <a:effectLst>
                  <a:outerShdw blurRad="38100" dist="25400" dir="5400000" algn="ctr" rotWithShape="0">
                    <a:srgbClr val="6E747A">
                      <a:alpha val="43000"/>
                    </a:srgbClr>
                  </a:outerShdw>
                </a:effectLst>
                <a:latin typeface="Arial Rounded MT Bold" panose="020F0704030504030204" pitchFamily="34" charset="0"/>
              </a:rPr>
              <a:t> American and English health systems.</a:t>
            </a:r>
            <a:endParaRPr lang="it-IT" sz="4400" b="0" cap="none" spc="0" dirty="0">
              <a:ln w="0"/>
              <a:solidFill>
                <a:srgbClr val="131DE3"/>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4" name="CasellaDiTesto 3">
            <a:extLst>
              <a:ext uri="{FF2B5EF4-FFF2-40B4-BE49-F238E27FC236}">
                <a16:creationId xmlns:a16="http://schemas.microsoft.com/office/drawing/2014/main" id="{CE49D882-E2B2-4C6F-BD17-09EB652746EB}"/>
              </a:ext>
            </a:extLst>
          </p:cNvPr>
          <p:cNvSpPr txBox="1"/>
          <p:nvPr/>
        </p:nvSpPr>
        <p:spPr>
          <a:xfrm>
            <a:off x="142164" y="3138984"/>
            <a:ext cx="11907671" cy="2246769"/>
          </a:xfrm>
          <a:prstGeom prst="rect">
            <a:avLst/>
          </a:prstGeom>
          <a:noFill/>
        </p:spPr>
        <p:txBody>
          <a:bodyPr wrap="square">
            <a:spAutoFit/>
          </a:bodyPr>
          <a:lstStyle/>
          <a:p>
            <a:r>
              <a:rPr lang="en-US" sz="2000" dirty="0">
                <a:solidFill>
                  <a:schemeClr val="accent2"/>
                </a:solidFill>
                <a:latin typeface="Arial Rounded MT Bold" panose="020F0704030504030204" pitchFamily="34" charset="0"/>
              </a:rPr>
              <a:t>In the United States, as in many other American countries, the health system is predominantly in the hands of privates. In America to receive medical performance :</a:t>
            </a:r>
          </a:p>
          <a:p>
            <a:endParaRPr lang="en-US" sz="2000" dirty="0">
              <a:solidFill>
                <a:schemeClr val="accent2"/>
              </a:solidFill>
              <a:latin typeface="Arial Rounded MT Bold" panose="020F0704030504030204" pitchFamily="34" charset="0"/>
            </a:endParaRPr>
          </a:p>
          <a:p>
            <a:pPr marL="342900" indent="-342900">
              <a:buFont typeface="Wingdings" panose="05000000000000000000" pitchFamily="2" charset="2"/>
              <a:buChar char="Ø"/>
            </a:pPr>
            <a:r>
              <a:rPr lang="en-US" sz="2000" dirty="0">
                <a:solidFill>
                  <a:schemeClr val="accent2"/>
                </a:solidFill>
                <a:latin typeface="Arial Rounded MT Bold" panose="020F0704030504030204" pitchFamily="34" charset="0"/>
              </a:rPr>
              <a:t> You have to stipulate a private </a:t>
            </a:r>
            <a:r>
              <a:rPr lang="en-US" sz="2000" dirty="0" err="1">
                <a:solidFill>
                  <a:schemeClr val="accent2"/>
                </a:solidFill>
                <a:latin typeface="Arial Rounded MT Bold" panose="020F0704030504030204" pitchFamily="34" charset="0"/>
              </a:rPr>
              <a:t>assicuration</a:t>
            </a:r>
            <a:r>
              <a:rPr lang="en-US" sz="2000" dirty="0">
                <a:solidFill>
                  <a:schemeClr val="accent2"/>
                </a:solidFill>
                <a:latin typeface="Arial Rounded MT Bold" panose="020F0704030504030204" pitchFamily="34" charset="0"/>
              </a:rPr>
              <a:t>.</a:t>
            </a:r>
          </a:p>
          <a:p>
            <a:pPr marL="342900" indent="-342900">
              <a:buFont typeface="Wingdings" panose="05000000000000000000" pitchFamily="2" charset="2"/>
              <a:buChar char="Ø"/>
            </a:pPr>
            <a:r>
              <a:rPr lang="en-US" sz="2000" dirty="0">
                <a:solidFill>
                  <a:schemeClr val="accent2"/>
                </a:solidFill>
                <a:latin typeface="Arial Rounded MT Bold" panose="020F0704030504030204" pitchFamily="34" charset="0"/>
              </a:rPr>
              <a:t>The cost of </a:t>
            </a:r>
            <a:r>
              <a:rPr lang="en-US" sz="2000" dirty="0" err="1">
                <a:solidFill>
                  <a:schemeClr val="accent2"/>
                </a:solidFill>
                <a:latin typeface="Arial Rounded MT Bold" panose="020F0704030504030204" pitchFamily="34" charset="0"/>
              </a:rPr>
              <a:t>assicuration</a:t>
            </a:r>
            <a:r>
              <a:rPr lang="en-US" sz="2000" dirty="0">
                <a:solidFill>
                  <a:schemeClr val="accent2"/>
                </a:solidFill>
                <a:latin typeface="Arial Rounded MT Bold" panose="020F0704030504030204" pitchFamily="34" charset="0"/>
              </a:rPr>
              <a:t> are variable from State to State. </a:t>
            </a:r>
          </a:p>
          <a:p>
            <a:pPr marL="342900" indent="-342900">
              <a:buFont typeface="Wingdings" panose="05000000000000000000" pitchFamily="2" charset="2"/>
              <a:buChar char="Ø"/>
            </a:pPr>
            <a:r>
              <a:rPr lang="en-US" sz="2000" dirty="0">
                <a:solidFill>
                  <a:schemeClr val="accent2"/>
                </a:solidFill>
                <a:latin typeface="Arial Rounded MT Bold" panose="020F0704030504030204" pitchFamily="34" charset="0"/>
              </a:rPr>
              <a:t>Who don't have this type of </a:t>
            </a:r>
            <a:r>
              <a:rPr lang="en-US" sz="2000" dirty="0" err="1">
                <a:solidFill>
                  <a:schemeClr val="accent2"/>
                </a:solidFill>
                <a:latin typeface="Arial Rounded MT Bold" panose="020F0704030504030204" pitchFamily="34" charset="0"/>
              </a:rPr>
              <a:t>assicuration</a:t>
            </a:r>
            <a:r>
              <a:rPr lang="en-US" sz="2000" dirty="0">
                <a:solidFill>
                  <a:schemeClr val="accent2"/>
                </a:solidFill>
                <a:latin typeface="Arial Rounded MT Bold" panose="020F0704030504030204" pitchFamily="34" charset="0"/>
              </a:rPr>
              <a:t> can pay a lot of </a:t>
            </a:r>
          </a:p>
          <a:p>
            <a:r>
              <a:rPr lang="en-US" sz="2000" dirty="0">
                <a:solidFill>
                  <a:schemeClr val="accent2"/>
                </a:solidFill>
                <a:latin typeface="Arial Rounded MT Bold" panose="020F0704030504030204" pitchFamily="34" charset="0"/>
              </a:rPr>
              <a:t>      money to receive medical performance. </a:t>
            </a:r>
            <a:endParaRPr lang="it-IT" sz="2000" dirty="0">
              <a:solidFill>
                <a:schemeClr val="accent2"/>
              </a:solidFill>
              <a:latin typeface="Arial Rounded MT Bold" panose="020F0704030504030204" pitchFamily="34" charset="0"/>
            </a:endParaRPr>
          </a:p>
        </p:txBody>
      </p:sp>
      <p:pic>
        <p:nvPicPr>
          <p:cNvPr id="6" name="Immagine 5">
            <a:extLst>
              <a:ext uri="{FF2B5EF4-FFF2-40B4-BE49-F238E27FC236}">
                <a16:creationId xmlns:a16="http://schemas.microsoft.com/office/drawing/2014/main" id="{2A30190A-53B0-444F-B23B-DAC0CAAD5883}"/>
              </a:ext>
            </a:extLst>
          </p:cNvPr>
          <p:cNvPicPr>
            <a:picLocks noChangeAspect="1"/>
          </p:cNvPicPr>
          <p:nvPr/>
        </p:nvPicPr>
        <p:blipFill>
          <a:blip r:embed="rId2"/>
          <a:stretch>
            <a:fillRect/>
          </a:stretch>
        </p:blipFill>
        <p:spPr>
          <a:xfrm>
            <a:off x="7527877" y="3403416"/>
            <a:ext cx="4521958" cy="33914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a:extLst>
              <a:ext uri="{FF2B5EF4-FFF2-40B4-BE49-F238E27FC236}">
                <a16:creationId xmlns:a16="http://schemas.microsoft.com/office/drawing/2014/main" id="{6C31F3C9-46B0-4599-9C34-EC025DA34338}"/>
              </a:ext>
            </a:extLst>
          </p:cNvPr>
          <p:cNvSpPr txBox="1"/>
          <p:nvPr/>
        </p:nvSpPr>
        <p:spPr>
          <a:xfrm>
            <a:off x="142164" y="1856096"/>
            <a:ext cx="10912523" cy="707886"/>
          </a:xfrm>
          <a:prstGeom prst="rect">
            <a:avLst/>
          </a:prstGeom>
          <a:noFill/>
        </p:spPr>
        <p:txBody>
          <a:bodyPr wrap="square" rtlCol="0">
            <a:spAutoFit/>
          </a:bodyPr>
          <a:lstStyle/>
          <a:p>
            <a:r>
              <a:rPr lang="en-US" sz="2000" dirty="0">
                <a:latin typeface="Arial Rounded MT Bold" panose="020F0704030504030204" pitchFamily="34" charset="0"/>
              </a:rPr>
              <a:t>In this period of emergency  is appropriate to talk about the differences between: Italian, American and English health systems.</a:t>
            </a:r>
            <a:endParaRPr lang="it-IT" sz="2000" dirty="0">
              <a:latin typeface="Arial Rounded MT Bold" panose="020F0704030504030204" pitchFamily="34" charset="0"/>
            </a:endParaRPr>
          </a:p>
        </p:txBody>
      </p:sp>
    </p:spTree>
    <p:extLst>
      <p:ext uri="{BB962C8B-B14F-4D97-AF65-F5344CB8AC3E}">
        <p14:creationId xmlns:p14="http://schemas.microsoft.com/office/powerpoint/2010/main" val="261547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par>
                                <p:cTn id="38" presetID="5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Scale>
                                      <p:cBhvr>
                                        <p:cTn id="4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
                                        </p:tgtEl>
                                        <p:attrNameLst>
                                          <p:attrName>ppt_x</p:attrName>
                                          <p:attrName>ppt_y</p:attrName>
                                        </p:attrNameLst>
                                      </p:cBhvr>
                                    </p:animMotion>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C8ED9CB-CAF1-4DA1-BF85-2887F60BA5B9}"/>
              </a:ext>
            </a:extLst>
          </p:cNvPr>
          <p:cNvPicPr>
            <a:picLocks noChangeAspect="1"/>
          </p:cNvPicPr>
          <p:nvPr/>
        </p:nvPicPr>
        <p:blipFill>
          <a:blip r:embed="rId2"/>
          <a:stretch>
            <a:fillRect/>
          </a:stretch>
        </p:blipFill>
        <p:spPr>
          <a:xfrm>
            <a:off x="8118613" y="1266063"/>
            <a:ext cx="3556553" cy="1963217"/>
          </a:xfrm>
          <a:prstGeom prst="rect">
            <a:avLst/>
          </a:prstGeom>
          <a:ln>
            <a:noFill/>
          </a:ln>
          <a:effectLst>
            <a:softEdge rad="112500"/>
          </a:effectLst>
        </p:spPr>
      </p:pic>
      <p:sp>
        <p:nvSpPr>
          <p:cNvPr id="2" name="Rettangolo 1">
            <a:extLst>
              <a:ext uri="{FF2B5EF4-FFF2-40B4-BE49-F238E27FC236}">
                <a16:creationId xmlns:a16="http://schemas.microsoft.com/office/drawing/2014/main" id="{5ADEB8CE-EB7E-4E52-AEB1-50B0CE5C9661}"/>
              </a:ext>
            </a:extLst>
          </p:cNvPr>
          <p:cNvSpPr/>
          <p:nvPr/>
        </p:nvSpPr>
        <p:spPr>
          <a:xfrm>
            <a:off x="139059" y="234564"/>
            <a:ext cx="11701857" cy="830997"/>
          </a:xfrm>
          <a:prstGeom prst="rect">
            <a:avLst/>
          </a:prstGeom>
          <a:noFill/>
        </p:spPr>
        <p:txBody>
          <a:bodyPr wrap="none" lIns="91440" tIns="45720" rIns="91440" bIns="45720">
            <a:spAutoFit/>
          </a:bodyPr>
          <a:lstStyle/>
          <a:p>
            <a:pPr algn="ctr"/>
            <a:r>
              <a:rPr lang="it-IT"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The </a:t>
            </a:r>
            <a:r>
              <a:rPr lang="it-IT"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Italian</a:t>
            </a:r>
            <a:r>
              <a:rPr lang="it-IT"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  and English </a:t>
            </a:r>
            <a:r>
              <a:rPr lang="it-IT"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health</a:t>
            </a:r>
            <a:r>
              <a:rPr lang="it-IT"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rPr>
              <a:t> systems</a:t>
            </a:r>
          </a:p>
        </p:txBody>
      </p:sp>
      <p:sp>
        <p:nvSpPr>
          <p:cNvPr id="4" name="CasellaDiTesto 3">
            <a:extLst>
              <a:ext uri="{FF2B5EF4-FFF2-40B4-BE49-F238E27FC236}">
                <a16:creationId xmlns:a16="http://schemas.microsoft.com/office/drawing/2014/main" id="{9645708C-9E49-478D-85C8-E2CD92DF328F}"/>
              </a:ext>
            </a:extLst>
          </p:cNvPr>
          <p:cNvSpPr txBox="1"/>
          <p:nvPr/>
        </p:nvSpPr>
        <p:spPr>
          <a:xfrm>
            <a:off x="0" y="1432063"/>
            <a:ext cx="10044806" cy="1631216"/>
          </a:xfrm>
          <a:prstGeom prst="rect">
            <a:avLst/>
          </a:prstGeom>
          <a:noFill/>
        </p:spPr>
        <p:txBody>
          <a:bodyPr wrap="square">
            <a:spAutoFit/>
          </a:bodyPr>
          <a:lstStyle/>
          <a:p>
            <a:r>
              <a:rPr lang="en-US" sz="2000" dirty="0">
                <a:latin typeface="Arial Rounded MT Bold" panose="020F0704030504030204" pitchFamily="34" charset="0"/>
              </a:rPr>
              <a:t>In Italy this type of service is public and this implicate:</a:t>
            </a:r>
          </a:p>
          <a:p>
            <a:endParaRPr lang="en-US" sz="2000" dirty="0">
              <a:latin typeface="Arial Rounded MT Bold" panose="020F0704030504030204" pitchFamily="34" charset="0"/>
            </a:endParaRPr>
          </a:p>
          <a:p>
            <a:pPr marL="285750" indent="-285750">
              <a:buFont typeface="Wingdings" panose="05000000000000000000" pitchFamily="2" charset="2"/>
              <a:buChar char="Ø"/>
            </a:pPr>
            <a:r>
              <a:rPr lang="en-US" sz="2000" dirty="0">
                <a:latin typeface="Arial Rounded MT Bold" panose="020F0704030504030204" pitchFamily="34" charset="0"/>
              </a:rPr>
              <a:t>A large costs for sanity for the State. </a:t>
            </a:r>
          </a:p>
          <a:p>
            <a:pPr marL="285750" indent="-285750">
              <a:buFont typeface="Wingdings" panose="05000000000000000000" pitchFamily="2" charset="2"/>
              <a:buChar char="Ø"/>
            </a:pPr>
            <a:r>
              <a:rPr lang="en-US" sz="2000" dirty="0">
                <a:latin typeface="Arial Rounded MT Bold" panose="020F0704030504030204" pitchFamily="34" charset="0"/>
              </a:rPr>
              <a:t> Everyone can receive  medical care </a:t>
            </a:r>
          </a:p>
          <a:p>
            <a:pPr marL="285750" indent="-285750">
              <a:buFont typeface="Wingdings" panose="05000000000000000000" pitchFamily="2" charset="2"/>
              <a:buChar char="Ø"/>
            </a:pPr>
            <a:r>
              <a:rPr lang="en-US" sz="2000" dirty="0">
                <a:latin typeface="Arial Rounded MT Bold" panose="020F0704030504030204" pitchFamily="34" charset="0"/>
              </a:rPr>
              <a:t>Involve the absence of specific medications in some areas. </a:t>
            </a:r>
            <a:endParaRPr lang="it-IT" sz="2000" dirty="0">
              <a:latin typeface="Arial Rounded MT Bold" panose="020F0704030504030204" pitchFamily="34" charset="0"/>
            </a:endParaRPr>
          </a:p>
        </p:txBody>
      </p:sp>
      <p:sp>
        <p:nvSpPr>
          <p:cNvPr id="10" name="CasellaDiTesto 9">
            <a:extLst>
              <a:ext uri="{FF2B5EF4-FFF2-40B4-BE49-F238E27FC236}">
                <a16:creationId xmlns:a16="http://schemas.microsoft.com/office/drawing/2014/main" id="{9A967C21-2A73-4726-8B1C-87C2706960DA}"/>
              </a:ext>
            </a:extLst>
          </p:cNvPr>
          <p:cNvSpPr txBox="1"/>
          <p:nvPr/>
        </p:nvSpPr>
        <p:spPr>
          <a:xfrm>
            <a:off x="0" y="3429000"/>
            <a:ext cx="8364353" cy="3170099"/>
          </a:xfrm>
          <a:prstGeom prst="rect">
            <a:avLst/>
          </a:prstGeom>
          <a:noFill/>
        </p:spPr>
        <p:txBody>
          <a:bodyPr wrap="square">
            <a:spAutoFit/>
          </a:bodyPr>
          <a:lstStyle/>
          <a:p>
            <a:pPr algn="just"/>
            <a:r>
              <a:rPr lang="en-US" sz="2000" dirty="0">
                <a:latin typeface="Arial Rounded MT Bold" panose="020F0704030504030204" pitchFamily="34" charset="0"/>
              </a:rPr>
              <a:t>Public health in England is managed by the National Health Service (NHS). The NHS provides all levels of health care, from public health to hospital care. Most of the services received through the NHS are free, with some notable exceptions such as:</a:t>
            </a:r>
          </a:p>
          <a:p>
            <a:pPr marL="342900" indent="-342900" algn="just">
              <a:buFont typeface="Wingdings" panose="05000000000000000000" pitchFamily="2" charset="2"/>
              <a:buChar char="Ø"/>
            </a:pPr>
            <a:r>
              <a:rPr lang="en-US" sz="2000" dirty="0">
                <a:latin typeface="Arial Rounded MT Bold" panose="020F0704030504030204" pitchFamily="34" charset="0"/>
              </a:rPr>
              <a:t> prescriptions;</a:t>
            </a:r>
          </a:p>
          <a:p>
            <a:pPr marL="342900" indent="-342900" algn="just">
              <a:buFont typeface="Wingdings" panose="05000000000000000000" pitchFamily="2" charset="2"/>
              <a:buChar char="Ø"/>
            </a:pPr>
            <a:r>
              <a:rPr lang="en-US" sz="2000" dirty="0">
                <a:latin typeface="Arial Rounded MT Bold" panose="020F0704030504030204" pitchFamily="34" charset="0"/>
              </a:rPr>
              <a:t>optometry;</a:t>
            </a:r>
          </a:p>
          <a:p>
            <a:pPr marL="342900" indent="-342900" algn="just">
              <a:buFont typeface="Wingdings" panose="05000000000000000000" pitchFamily="2" charset="2"/>
              <a:buChar char="Ø"/>
            </a:pPr>
            <a:r>
              <a:rPr lang="en-US" sz="2000" dirty="0">
                <a:latin typeface="Arial Rounded MT Bold" panose="020F0704030504030204" pitchFamily="34" charset="0"/>
              </a:rPr>
              <a:t>dentists.</a:t>
            </a:r>
          </a:p>
          <a:p>
            <a:pPr algn="just"/>
            <a:endParaRPr lang="en-US" sz="2000" dirty="0">
              <a:latin typeface="Arial Rounded MT Bold" panose="020F0704030504030204" pitchFamily="34" charset="0"/>
            </a:endParaRPr>
          </a:p>
          <a:p>
            <a:pPr algn="just"/>
            <a:r>
              <a:rPr lang="en-US" sz="2000" dirty="0">
                <a:latin typeface="Arial Rounded MT Bold" panose="020F0704030504030204" pitchFamily="34" charset="0"/>
              </a:rPr>
              <a:t> Even though we have much problems the </a:t>
            </a:r>
            <a:r>
              <a:rPr lang="en-US" sz="2000" dirty="0" err="1">
                <a:latin typeface="Arial Rounded MT Bold" panose="020F0704030504030204" pitchFamily="34" charset="0"/>
              </a:rPr>
              <a:t>italy</a:t>
            </a:r>
            <a:r>
              <a:rPr lang="en-US" sz="2000" dirty="0">
                <a:latin typeface="Arial Rounded MT Bold" panose="020F0704030504030204" pitchFamily="34" charset="0"/>
              </a:rPr>
              <a:t> health systems ranks 5th worldwide. </a:t>
            </a:r>
            <a:endParaRPr lang="it-IT" sz="2000" dirty="0">
              <a:latin typeface="Arial Rounded MT Bold" panose="020F0704030504030204" pitchFamily="34" charset="0"/>
            </a:endParaRPr>
          </a:p>
        </p:txBody>
      </p:sp>
      <p:pic>
        <p:nvPicPr>
          <p:cNvPr id="12" name="Immagine 11">
            <a:extLst>
              <a:ext uri="{FF2B5EF4-FFF2-40B4-BE49-F238E27FC236}">
                <a16:creationId xmlns:a16="http://schemas.microsoft.com/office/drawing/2014/main" id="{33FD96AF-A1A6-4100-A572-7447B4A1BA9A}"/>
              </a:ext>
            </a:extLst>
          </p:cNvPr>
          <p:cNvPicPr>
            <a:picLocks noChangeAspect="1"/>
          </p:cNvPicPr>
          <p:nvPr/>
        </p:nvPicPr>
        <p:blipFill>
          <a:blip r:embed="rId3"/>
          <a:stretch>
            <a:fillRect/>
          </a:stretch>
        </p:blipFill>
        <p:spPr>
          <a:xfrm>
            <a:off x="8364353" y="3595001"/>
            <a:ext cx="3556553" cy="2667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271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00" autoRev="1" fill="hold">
                                          <p:stCondLst>
                                            <p:cond delay="0"/>
                                          </p:stCondLst>
                                        </p:cTn>
                                        <p:tgtEl>
                                          <p:spTgt spid="2"/>
                                        </p:tgtEl>
                                        <p:attrNameLst>
                                          <p:attrName>ppt_w</p:attrName>
                                        </p:attrNameLst>
                                      </p:cBhvr>
                                    </p:anim>
                                    <p:anim by="(#ppt_w*0.50)" calcmode="lin" valueType="num">
                                      <p:cBhvr>
                                        <p:cTn id="8" dur="300" decel="50000" autoRev="1" fill="hold">
                                          <p:stCondLst>
                                            <p:cond delay="0"/>
                                          </p:stCondLst>
                                        </p:cTn>
                                        <p:tgtEl>
                                          <p:spTgt spid="2"/>
                                        </p:tgtEl>
                                        <p:attrNameLst>
                                          <p:attrName>ppt_x</p:attrName>
                                        </p:attrNameLst>
                                      </p:cBhvr>
                                    </p:anim>
                                    <p:anim from="(-#ppt_h/2)" to="(#ppt_y)" calcmode="lin" valueType="num">
                                      <p:cBhvr>
                                        <p:cTn id="9" dur="600" fill="hold">
                                          <p:stCondLst>
                                            <p:cond delay="0"/>
                                          </p:stCondLst>
                                        </p:cTn>
                                        <p:tgtEl>
                                          <p:spTgt spid="2"/>
                                        </p:tgtEl>
                                        <p:attrNameLst>
                                          <p:attrName>ppt_y</p:attrName>
                                        </p:attrNameLst>
                                      </p:cBhvr>
                                    </p:anim>
                                    <p:animRot by="21600000">
                                      <p:cBhvr>
                                        <p:cTn id="10" dur="6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4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xEl>
                                              <p:pRg st="0" end="0"/>
                                            </p:txEl>
                                          </p:spTgt>
                                        </p:tgtEl>
                                      </p:cBhvr>
                                    </p:animEffect>
                                  </p:childTnLst>
                                </p:cTn>
                              </p:par>
                              <p:par>
                                <p:cTn id="28" presetID="17"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2000"/>
                                        <p:tgtEl>
                                          <p:spTgt spid="10">
                                            <p:txEl>
                                              <p:pRg st="1" end="1"/>
                                            </p:txEl>
                                          </p:spTgt>
                                        </p:tgtEl>
                                      </p:cBhvr>
                                    </p:animEffect>
                                    <p:anim calcmode="lin" valueType="num">
                                      <p:cBhvr>
                                        <p:cTn id="35" dur="2000" fill="hold"/>
                                        <p:tgtEl>
                                          <p:spTgt spid="10">
                                            <p:txEl>
                                              <p:pRg st="1" end="1"/>
                                            </p:txEl>
                                          </p:spTgt>
                                        </p:tgtEl>
                                        <p:attrNameLst>
                                          <p:attrName>ppt_w</p:attrName>
                                        </p:attrNameLst>
                                      </p:cBhvr>
                                      <p:tavLst>
                                        <p:tav tm="0" fmla="#ppt_w*sin(2.5*pi*$)">
                                          <p:val>
                                            <p:fltVal val="0"/>
                                          </p:val>
                                        </p:tav>
                                        <p:tav tm="100000">
                                          <p:val>
                                            <p:fltVal val="1"/>
                                          </p:val>
                                        </p:tav>
                                      </p:tavLst>
                                    </p:anim>
                                    <p:anim calcmode="lin" valueType="num">
                                      <p:cBhvr>
                                        <p:cTn id="36" dur="2000" fill="hold"/>
                                        <p:tgtEl>
                                          <p:spTgt spid="10">
                                            <p:txEl>
                                              <p:pRg st="1" end="1"/>
                                            </p:txEl>
                                          </p:spTgt>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2000"/>
                                        <p:tgtEl>
                                          <p:spTgt spid="10">
                                            <p:txEl>
                                              <p:pRg st="2" end="2"/>
                                            </p:txEl>
                                          </p:spTgt>
                                        </p:tgtEl>
                                      </p:cBhvr>
                                    </p:animEffect>
                                    <p:anim calcmode="lin" valueType="num">
                                      <p:cBhvr>
                                        <p:cTn id="40" dur="2000" fill="hold"/>
                                        <p:tgtEl>
                                          <p:spTgt spid="10">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10">
                                            <p:txEl>
                                              <p:pRg st="2" end="2"/>
                                            </p:tx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2000"/>
                                        <p:tgtEl>
                                          <p:spTgt spid="10">
                                            <p:txEl>
                                              <p:pRg st="3" end="3"/>
                                            </p:txEl>
                                          </p:spTgt>
                                        </p:tgtEl>
                                      </p:cBhvr>
                                    </p:animEffect>
                                    <p:anim calcmode="lin" valueType="num">
                                      <p:cBhvr>
                                        <p:cTn id="45" dur="2000" fill="hold"/>
                                        <p:tgtEl>
                                          <p:spTgt spid="10">
                                            <p:txEl>
                                              <p:pRg st="3" end="3"/>
                                            </p:txEl>
                                          </p:spTgt>
                                        </p:tgtEl>
                                        <p:attrNameLst>
                                          <p:attrName>ppt_w</p:attrName>
                                        </p:attrNameLst>
                                      </p:cBhvr>
                                      <p:tavLst>
                                        <p:tav tm="0" fmla="#ppt_w*sin(2.5*pi*$)">
                                          <p:val>
                                            <p:fltVal val="0"/>
                                          </p:val>
                                        </p:tav>
                                        <p:tav tm="100000">
                                          <p:val>
                                            <p:fltVal val="1"/>
                                          </p:val>
                                        </p:tav>
                                      </p:tavLst>
                                    </p:anim>
                                    <p:anim calcmode="lin" valueType="num">
                                      <p:cBhvr>
                                        <p:cTn id="46" dur="2000" fill="hold"/>
                                        <p:tgtEl>
                                          <p:spTgt spid="10">
                                            <p:txEl>
                                              <p:pRg st="3" end="3"/>
                                            </p:txEl>
                                          </p:spTgt>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2000"/>
                                        <p:tgtEl>
                                          <p:spTgt spid="10">
                                            <p:txEl>
                                              <p:pRg st="5" end="5"/>
                                            </p:txEl>
                                          </p:spTgt>
                                        </p:tgtEl>
                                      </p:cBhvr>
                                    </p:animEffect>
                                    <p:anim calcmode="lin" valueType="num">
                                      <p:cBhvr>
                                        <p:cTn id="50" dur="2000" fill="hold"/>
                                        <p:tgtEl>
                                          <p:spTgt spid="10">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10">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21993F6-34C7-47DA-8069-3560EA8B82E0}"/>
              </a:ext>
            </a:extLst>
          </p:cNvPr>
          <p:cNvSpPr/>
          <p:nvPr/>
        </p:nvSpPr>
        <p:spPr>
          <a:xfrm>
            <a:off x="1517360" y="367084"/>
            <a:ext cx="9634369" cy="923330"/>
          </a:xfrm>
          <a:prstGeom prst="rect">
            <a:avLst/>
          </a:prstGeom>
          <a:noFill/>
        </p:spPr>
        <p:txBody>
          <a:bodyPr wrap="none" lIns="91440" tIns="45720" rIns="91440" bIns="45720">
            <a:spAutoFit/>
          </a:bodyPr>
          <a:lstStyle/>
          <a:p>
            <a:pPr algn="ctr"/>
            <a:r>
              <a:rPr lang="it-IT" sz="5400" b="1" cap="none" spc="0" dirty="0">
                <a:ln w="10160">
                  <a:solidFill>
                    <a:schemeClr val="bg1"/>
                  </a:solidFill>
                  <a:prstDash val="solid"/>
                </a:ln>
                <a:solidFill>
                  <a:schemeClr val="accent6">
                    <a:lumMod val="75000"/>
                  </a:schemeClr>
                </a:solidFill>
                <a:effectLst>
                  <a:outerShdw blurRad="38100" dist="22860" dir="5400000" algn="tl" rotWithShape="0">
                    <a:srgbClr val="000000">
                      <a:alpha val="30000"/>
                    </a:srgbClr>
                  </a:outerShdw>
                  <a:reflection blurRad="6350" stA="55000" endA="300" endPos="45500" dir="5400000" sy="-100000" algn="bl" rotWithShape="0"/>
                </a:effectLst>
                <a:latin typeface="Arial Rounded MT Bold" panose="020F0704030504030204" pitchFamily="34" charset="0"/>
              </a:rPr>
              <a:t>La sicurezz</a:t>
            </a:r>
            <a:r>
              <a:rPr lang="it-IT" sz="5400" b="1" dirty="0">
                <a:ln w="10160">
                  <a:solidFill>
                    <a:schemeClr val="bg1"/>
                  </a:solidFill>
                  <a:prstDash val="solid"/>
                </a:ln>
                <a:solidFill>
                  <a:schemeClr val="accent6">
                    <a:lumMod val="75000"/>
                  </a:schemeClr>
                </a:solidFill>
                <a:effectLst>
                  <a:outerShdw blurRad="38100" dist="22860" dir="5400000" algn="tl" rotWithShape="0">
                    <a:srgbClr val="000000">
                      <a:alpha val="30000"/>
                    </a:srgbClr>
                  </a:outerShdw>
                  <a:reflection blurRad="6350" stA="55000" endA="300" endPos="45500" dir="5400000" sy="-100000" algn="bl" rotWithShape="0"/>
                </a:effectLst>
                <a:latin typeface="Arial Rounded MT Bold" panose="020F0704030504030204" pitchFamily="34" charset="0"/>
              </a:rPr>
              <a:t>a agroalimentare</a:t>
            </a:r>
            <a:endParaRPr lang="it-IT" sz="5400" b="1" cap="none" spc="0" dirty="0">
              <a:ln w="10160">
                <a:solidFill>
                  <a:schemeClr val="bg1"/>
                </a:solidFill>
                <a:prstDash val="solid"/>
              </a:ln>
              <a:solidFill>
                <a:schemeClr val="accent6">
                  <a:lumMod val="75000"/>
                </a:schemeClr>
              </a:solidFill>
              <a:effectLst>
                <a:outerShdw blurRad="38100" dist="22860" dir="5400000" algn="tl" rotWithShape="0">
                  <a:srgbClr val="000000">
                    <a:alpha val="30000"/>
                  </a:srgbClr>
                </a:outerShdw>
                <a:reflection blurRad="6350" stA="55000" endA="300" endPos="45500" dir="5400000" sy="-100000" algn="bl" rotWithShape="0"/>
              </a:effectLst>
              <a:latin typeface="Arial Rounded MT Bold" panose="020F0704030504030204" pitchFamily="34" charset="0"/>
            </a:endParaRPr>
          </a:p>
        </p:txBody>
      </p:sp>
      <p:sp>
        <p:nvSpPr>
          <p:cNvPr id="5" name="CasellaDiTesto 4">
            <a:extLst>
              <a:ext uri="{FF2B5EF4-FFF2-40B4-BE49-F238E27FC236}">
                <a16:creationId xmlns:a16="http://schemas.microsoft.com/office/drawing/2014/main" id="{B59D49A0-4E3E-4A12-A73E-FD2BB1290B56}"/>
              </a:ext>
            </a:extLst>
          </p:cNvPr>
          <p:cNvSpPr txBox="1"/>
          <p:nvPr/>
        </p:nvSpPr>
        <p:spPr>
          <a:xfrm>
            <a:off x="682487" y="1290414"/>
            <a:ext cx="10827026" cy="2123658"/>
          </a:xfrm>
          <a:prstGeom prst="rect">
            <a:avLst/>
          </a:prstGeom>
          <a:noFill/>
        </p:spPr>
        <p:txBody>
          <a:bodyPr wrap="square" rtlCol="0">
            <a:spAutoFit/>
          </a:bodyPr>
          <a:lstStyle/>
          <a:p>
            <a:r>
              <a:rPr lang="it-IT" sz="2200" dirty="0">
                <a:solidFill>
                  <a:srgbClr val="00B050"/>
                </a:solidFill>
                <a:latin typeface="Arial Rounded MT Bold" panose="020F0704030504030204" pitchFamily="34" charset="0"/>
              </a:rPr>
              <a:t>In un periodo di emergenza sanitaria ,come quello che stiamo vivendo, il cibo ha sicuramente bisogno di un maggior controllo, per salvaguardare la salute di tutti. Cibi e prodotti alimentari sono merci che viaggiano da regione a regione, da un Paese ad un altro. E’ necessario, quindi, a garantire misure di </a:t>
            </a:r>
            <a:r>
              <a:rPr lang="it-IT" sz="2200" u="sng" dirty="0">
                <a:solidFill>
                  <a:srgbClr val="00B050"/>
                </a:solidFill>
                <a:latin typeface="Arial Rounded MT Bold" panose="020F0704030504030204" pitchFamily="34" charset="0"/>
              </a:rPr>
              <a:t>prevenzione e controllo </a:t>
            </a:r>
            <a:r>
              <a:rPr lang="it-IT" sz="2200" dirty="0">
                <a:solidFill>
                  <a:srgbClr val="00B050"/>
                </a:solidFill>
                <a:latin typeface="Arial Rounded MT Bold" panose="020F0704030504030204" pitchFamily="34" charset="0"/>
              </a:rPr>
              <a:t>dei rischi e di continuità </a:t>
            </a:r>
            <a:r>
              <a:rPr lang="it-IT" sz="2200" u="sng" dirty="0">
                <a:solidFill>
                  <a:srgbClr val="00B050"/>
                </a:solidFill>
                <a:latin typeface="Arial Rounded MT Bold" panose="020F0704030504030204" pitchFamily="34" charset="0"/>
              </a:rPr>
              <a:t>operativa lungo tutta la filiera agroalimentare.  </a:t>
            </a:r>
          </a:p>
        </p:txBody>
      </p:sp>
      <p:pic>
        <p:nvPicPr>
          <p:cNvPr id="9" name="Immagine 8">
            <a:extLst>
              <a:ext uri="{FF2B5EF4-FFF2-40B4-BE49-F238E27FC236}">
                <a16:creationId xmlns:a16="http://schemas.microsoft.com/office/drawing/2014/main" id="{0FA584D0-6D7A-400B-8F35-1C7996193949}"/>
              </a:ext>
            </a:extLst>
          </p:cNvPr>
          <p:cNvPicPr>
            <a:picLocks noChangeAspect="1"/>
          </p:cNvPicPr>
          <p:nvPr/>
        </p:nvPicPr>
        <p:blipFill>
          <a:blip r:embed="rId2"/>
          <a:stretch>
            <a:fillRect/>
          </a:stretch>
        </p:blipFill>
        <p:spPr>
          <a:xfrm>
            <a:off x="3853902" y="3271958"/>
            <a:ext cx="4961283" cy="3583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magine 2">
            <a:extLst>
              <a:ext uri="{FF2B5EF4-FFF2-40B4-BE49-F238E27FC236}">
                <a16:creationId xmlns:a16="http://schemas.microsoft.com/office/drawing/2014/main" id="{4C25D3A2-56C0-4C9D-AF71-A0E62FA6A2DE}"/>
              </a:ext>
            </a:extLst>
          </p:cNvPr>
          <p:cNvPicPr>
            <a:picLocks noChangeAspect="1"/>
          </p:cNvPicPr>
          <p:nvPr/>
        </p:nvPicPr>
        <p:blipFill>
          <a:blip r:embed="rId3"/>
          <a:stretch>
            <a:fillRect/>
          </a:stretch>
        </p:blipFill>
        <p:spPr>
          <a:xfrm>
            <a:off x="137017" y="-129249"/>
            <a:ext cx="1298332" cy="14657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94524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TM04033937[[fn=Scia di vapore]]</Template>
  <TotalTime>501</TotalTime>
  <Words>1400</Words>
  <Application>Microsoft Office PowerPoint</Application>
  <PresentationFormat>Widescreen</PresentationFormat>
  <Paragraphs>124</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Arial Rounded MT Bold</vt:lpstr>
      <vt:lpstr>Century Gothic</vt:lpstr>
      <vt:lpstr>MV Boli</vt:lpstr>
      <vt:lpstr>Wingdings</vt:lpstr>
      <vt:lpstr>Scia di vapore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Giorgio (ougio)</dc:creator>
  <cp:lastModifiedBy>Giorgio (ougio)</cp:lastModifiedBy>
  <cp:revision>13</cp:revision>
  <dcterms:created xsi:type="dcterms:W3CDTF">2020-12-01T08:10:05Z</dcterms:created>
  <dcterms:modified xsi:type="dcterms:W3CDTF">2020-12-14T08:58:48Z</dcterms:modified>
</cp:coreProperties>
</file>